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3" r:id="rId6"/>
    <p:sldMasterId id="2147483684" r:id="rId7"/>
    <p:sldMasterId id="2147483696" r:id="rId8"/>
    <p:sldMasterId id="2147483707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  <p:sldId id="309" r:id="rId64"/>
    <p:sldId id="310" r:id="rId65"/>
    <p:sldId id="311" r:id="rId66"/>
    <p:sldId id="312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0" r:id="rId75"/>
    <p:sldId id="321" r:id="rId76"/>
    <p:sldId id="322" r:id="rId77"/>
    <p:sldId id="323" r:id="rId78"/>
    <p:sldId id="324" r:id="rId79"/>
    <p:sldId id="325" r:id="rId80"/>
    <p:sldId id="326" r:id="rId81"/>
    <p:sldId id="327" r:id="rId82"/>
    <p:sldId id="328" r:id="rId83"/>
    <p:sldId id="329" r:id="rId84"/>
    <p:sldId id="330" r:id="rId85"/>
    <p:sldId id="331" r:id="rId86"/>
    <p:sldId id="332" r:id="rId87"/>
    <p:sldId id="333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</p:sldIdLst>
  <p:sldSz cy="6858000" cx="9144000"/>
  <p:notesSz cx="6858000" cy="9144000"/>
  <p:embeddedFontLst>
    <p:embeddedFont>
      <p:font typeface="Roboto"/>
      <p:regular r:id="rId97"/>
      <p:bold r:id="rId98"/>
      <p:italic r:id="rId99"/>
      <p:boldItalic r:id="rId100"/>
    </p:embeddedFont>
    <p:embeddedFont>
      <p:font typeface="Roboto Medium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584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05" roundtripDataSignature="AMtx7mhyGA37b1UGonkXLgjJQVwMmtfV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584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0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105" Type="http://customschemas.google.com/relationships/presentationmetadata" Target="metadata"/><Relationship Id="rId104" Type="http://schemas.openxmlformats.org/officeDocument/2006/relationships/font" Target="fonts/RobotoMedium-boldItalic.fntdata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9" Type="http://schemas.openxmlformats.org/officeDocument/2006/relationships/slide" Target="slides/slide39.xml"/><Relationship Id="rId103" Type="http://schemas.openxmlformats.org/officeDocument/2006/relationships/font" Target="fonts/RobotoMedium-italic.fntdata"/><Relationship Id="rId102" Type="http://schemas.openxmlformats.org/officeDocument/2006/relationships/font" Target="fonts/RobotoMedium-bold.fntdata"/><Relationship Id="rId101" Type="http://schemas.openxmlformats.org/officeDocument/2006/relationships/font" Target="fonts/RobotoMedium-regular.fntdata"/><Relationship Id="rId100" Type="http://schemas.openxmlformats.org/officeDocument/2006/relationships/font" Target="fonts/Roboto-boldItalic.fntdata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7" Type="http://schemas.openxmlformats.org/officeDocument/2006/relationships/font" Target="fonts/Roboto-regular.fntdata"/><Relationship Id="rId96" Type="http://schemas.openxmlformats.org/officeDocument/2006/relationships/slide" Target="slides/slide86.xml"/><Relationship Id="rId11" Type="http://schemas.openxmlformats.org/officeDocument/2006/relationships/slide" Target="slides/slide1.xml"/><Relationship Id="rId99" Type="http://schemas.openxmlformats.org/officeDocument/2006/relationships/font" Target="fonts/Roboto-italic.fntdata"/><Relationship Id="rId10" Type="http://schemas.openxmlformats.org/officeDocument/2006/relationships/notesMaster" Target="notesMasters/notesMaster1.xml"/><Relationship Id="rId98" Type="http://schemas.openxmlformats.org/officeDocument/2006/relationships/font" Target="fonts/Roboto-bold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9" Type="http://schemas.openxmlformats.org/officeDocument/2006/relationships/slide" Target="slides/slide79.xml"/><Relationship Id="rId80" Type="http://schemas.openxmlformats.org/officeDocument/2006/relationships/slide" Target="slides/slide70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0" Type="http://schemas.openxmlformats.org/officeDocument/2006/relationships/slide" Target="slides/slide50.xml"/><Relationship Id="rId69" Type="http://schemas.openxmlformats.org/officeDocument/2006/relationships/slide" Target="slides/slide59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9" Type="http://schemas.openxmlformats.org/officeDocument/2006/relationships/slide" Target="slides/slide49.xml"/><Relationship Id="rId58" Type="http://schemas.openxmlformats.org/officeDocument/2006/relationships/slide" Target="slides/slide4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3" name="Google Shape;45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a2a31982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8" name="Google Shape;618;g3a2a31982c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a2a31982c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g3a2a31982c5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a2a31982c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4" name="Google Shape;634;g3a2a31982c5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a2a31982c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g3a2a31982c5_0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a2a31982c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g3a2a31982c5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a2a31982c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g3a2a31982c5_0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3a2a31982c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5" name="Google Shape;705;g3a2a31982c5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a2a31982c5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1" name="Google Shape;711;g3a2a31982c5_0_2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3a2a31982c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19" name="Google Shape;719;g3a2a31982c5_0_2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3a2a31982c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g3a2a31982c5_0_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a2a31982c5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522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g3a2a31982c5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3a2a31982c5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1" name="Google Shape;781;g3a2a31982c5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a2a31982c5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7" name="Google Shape;787;g3a2a31982c5_0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3a2a31982c5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95" name="Google Shape;795;g3a2a31982c5_0_4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3a2a31982c5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g3a2a31982c5_0_4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a2a31982c5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3a2a31982c5_0_5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3a2a31982c5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2" name="Google Shape;852;g3a2a31982c5_0_5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a2a31982c5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1" name="Google Shape;861;g3a2a31982c5_0_5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a2a31982c5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5" name="Google Shape;875;g3a2a31982c5_0_5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3a2a31982c5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90" name="Google Shape;890;g3a2a31982c5_0_5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da81bd119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8" name="Google Shape;468;gda81bd119c_0_2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a2a31982c5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00" name="Google Shape;900;g3a2a31982c5_0_5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3a2a31982c5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6" name="Google Shape;916;g3a2a31982c5_0_5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a2a31982c5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6" name="Google Shape;936;g3a2a31982c5_0_5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a2a31982c5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42" name="Google Shape;942;g3a2a31982c5_0_7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3a2a31982c5_0_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0" name="Google Shape;950;g3a2a31982c5_0_7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3a2a31982c5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7" name="Google Shape;957;g3a2a31982c5_0_7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3a2a31982c5_0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7" name="Google Shape;967;g3a2a31982c5_0_7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a2a31982c5_0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2" name="Google Shape;982;g3a2a31982c5_0_7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a2a31982c5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8" name="Google Shape;998;g3a2a31982c5_0_8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a2a31982c5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1" name="Google Shape;1011;g3a2a31982c5_0_8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da81bd119c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4" name="Google Shape;494;gda81bd119c_0_2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a2a31982c5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5" name="Google Shape;1025;g3a2a31982c5_0_8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a2a31982c5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5" name="Google Shape;1035;g3a2a31982c5_0_8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a2a31982c5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2" name="Google Shape;1042;g3a2a31982c5_0_8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3a2a31982c5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0" name="Google Shape;1050;g3a2a31982c5_0_8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3a2a31982c5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522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6" name="Google Shape;1056;g3a2a31982c5_0_9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3a2a31982c5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9" name="Google Shape;1079;g3a2a31982c5_0_10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a2a31982c5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3a2a31982c5_0_10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3a2a31982c5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g3a2a31982c5_0_10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3a2a31982c5_0_10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g3a2a31982c5_0_10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3a2a31982c5_0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g3a2a31982c5_0_10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d7c5b075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3" name="Google Shape;523;gd7c5b07514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0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g3a2a31982c5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2" name="Google Shape;1152;g3a2a31982c5_0_10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3a2a31982c5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9" name="Google Shape;1179;g3a2a31982c5_0_11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3a2a31982c5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522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g3a2a31982c5_0_1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3a2a31982c5_0_1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8" name="Google Shape;1208;g3a2a31982c5_0_12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3a2a31982c5_0_1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g3a2a31982c5_0_12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3a2a31982c5_0_1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3" name="Google Shape;1253;g3a2a31982c5_0_13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3a2a31982c5_0_1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4" name="Google Shape;1274;g3a2a31982c5_0_13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g3a2a31982c5_0_1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g3a2a31982c5_0_13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a2a31982c5_0_1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g3a2a31982c5_0_13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3a2a31982c5_0_1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g3a2a31982c5_0_13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7c5b0751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0" name="Google Shape;550;gd7c5b07514_1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3a2a31982c5_0_1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g3a2a31982c5_0_13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a2a31982c5_0_1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g3a2a31982c5_0_14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a2a31982c5_0_1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g3a2a31982c5_0_14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3a2a31982c5_0_1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8" name="Google Shape;1368;g3a2a31982c5_0_14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3a2a31982c5_0_1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g3a2a31982c5_0_14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3a2a31982c5_0_1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g3a2a31982c5_0_14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3a2a31982c5_0_1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g3a2a31982c5_0_14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3a2a31982c5_0_1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g3a2a31982c5_0_14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3a2a31982c5_0_1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0" name="Google Shape;1450;g3a2a31982c5_0_15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g3a2a31982c5_0_1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25224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6" name="Google Shape;1456;g3a2a31982c5_0_16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7c5b07514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5" name="Google Shape;575;gd7c5b07514_1_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3a2a31982c5_0_1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9" name="Google Shape;1479;g3a2a31982c5_0_16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a2a31982c5_0_16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g3a2a31982c5_0_16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8" name="Shape 1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Google Shape;1509;g3a2a31982c5_0_1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g3a2a31982c5_0_17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3a2a31982c5_0_1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g3a2a31982c5_0_17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3a2a31982c5_0_1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g3a2a31982c5_0_17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g3a2a31982c5_0_1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g3a2a31982c5_0_17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g3a2a31982c5_0_1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0" name="Google Shape;1560;g3a2a31982c5_0_17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8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3a2a31982c5_0_1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0" name="Google Shape;1570;g3a2a31982c5_0_17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3a2a31982c5_0_1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g3a2a31982c5_0_17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3a2a31982c5_0_1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2" name="Google Shape;1582;g3a2a31982c5_0_17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d7c5b07514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gd7c5b07514_1_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3a2a31982c5_0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8" name="Google Shape;1588;g3a2a31982c5_0_22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3a2a31982c5_0_2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96" name="Google Shape;1596;g3a2a31982c5_0_2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3a2a31982c5_0_2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g3a2a31982c5_0_22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6" name="Shape 1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Google Shape;1607;g3a2a31982c5_0_2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g3a2a31982c5_0_2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g3a2a31982c5_0_2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g3a2a31982c5_0_22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g3a2a31982c5_0_2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g3a2a31982c5_0_2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6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3a2a31982c5_0_2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8" name="Google Shape;1628;g3a2a31982c5_0_23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2" name="Google Shape;61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3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6"/>
          <p:cNvSpPr txBox="1"/>
          <p:nvPr>
            <p:ph type="title"/>
          </p:nvPr>
        </p:nvSpPr>
        <p:spPr>
          <a:xfrm rot="5400000">
            <a:off x="4867275" y="2041525"/>
            <a:ext cx="5324475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6"/>
          <p:cNvSpPr txBox="1"/>
          <p:nvPr>
            <p:ph idx="1" type="body"/>
          </p:nvPr>
        </p:nvSpPr>
        <p:spPr>
          <a:xfrm rot="5400000">
            <a:off x="866775" y="127000"/>
            <a:ext cx="5324475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6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6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2a31982c5_0_232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g3a2a31982c5_0_23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g3a2a31982c5_0_23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g3a2a31982c5_0_23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2a31982c5_0_237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g3a2a31982c5_0_237"/>
          <p:cNvSpPr txBox="1"/>
          <p:nvPr>
            <p:ph idx="1" type="body"/>
          </p:nvPr>
        </p:nvSpPr>
        <p:spPr>
          <a:xfrm>
            <a:off x="254000" y="1209040"/>
            <a:ext cx="8625900" cy="4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g3a2a31982c5_0_23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g3a2a31982c5_0_23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g3a2a31982c5_0_23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5"/>
          <p:cNvSpPr txBox="1"/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5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6"/>
          <p:cNvSpPr txBox="1"/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6"/>
          <p:cNvSpPr txBox="1"/>
          <p:nvPr>
            <p:ph idx="1" type="body"/>
          </p:nvPr>
        </p:nvSpPr>
        <p:spPr>
          <a:xfrm>
            <a:off x="254000" y="1209040"/>
            <a:ext cx="8625840" cy="4561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5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1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11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2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12"/>
          <p:cNvSpPr txBox="1"/>
          <p:nvPr>
            <p:ph idx="1" type="body"/>
          </p:nvPr>
        </p:nvSpPr>
        <p:spPr>
          <a:xfrm>
            <a:off x="623888" y="4589465"/>
            <a:ext cx="7886700" cy="118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2000"/>
              <a:buNone/>
              <a:defRPr sz="2000">
                <a:solidFill>
                  <a:srgbClr val="8A8A9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800"/>
              <a:buNone/>
              <a:defRPr sz="1800">
                <a:solidFill>
                  <a:srgbClr val="8A8A9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9pPr>
          </a:lstStyle>
          <a:p/>
        </p:txBody>
      </p:sp>
      <p:sp>
        <p:nvSpPr>
          <p:cNvPr id="113" name="Google Shape;113;p1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3"/>
          <p:cNvSpPr txBox="1"/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13"/>
          <p:cNvSpPr txBox="1"/>
          <p:nvPr>
            <p:ph idx="1" type="body"/>
          </p:nvPr>
        </p:nvSpPr>
        <p:spPr>
          <a:xfrm>
            <a:off x="254000" y="1239521"/>
            <a:ext cx="407416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13"/>
          <p:cNvSpPr txBox="1"/>
          <p:nvPr>
            <p:ph idx="2" type="body"/>
          </p:nvPr>
        </p:nvSpPr>
        <p:spPr>
          <a:xfrm>
            <a:off x="4572000" y="1239521"/>
            <a:ext cx="431800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4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14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6" name="Google Shape;126;p114"/>
          <p:cNvSpPr txBox="1"/>
          <p:nvPr>
            <p:ph idx="2" type="body"/>
          </p:nvPr>
        </p:nvSpPr>
        <p:spPr>
          <a:xfrm>
            <a:off x="629842" y="2505075"/>
            <a:ext cx="3868340" cy="3036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114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8" name="Google Shape;128;p114"/>
          <p:cNvSpPr txBox="1"/>
          <p:nvPr>
            <p:ph idx="4" type="body"/>
          </p:nvPr>
        </p:nvSpPr>
        <p:spPr>
          <a:xfrm>
            <a:off x="4629150" y="2505075"/>
            <a:ext cx="3887391" cy="3036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/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2"/>
          <p:cNvSpPr txBox="1"/>
          <p:nvPr>
            <p:ph idx="1" type="body"/>
          </p:nvPr>
        </p:nvSpPr>
        <p:spPr>
          <a:xfrm>
            <a:off x="254000" y="1209040"/>
            <a:ext cx="8625840" cy="45618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16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9" name="Google Shape;139;p116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0" name="Google Shape;140;p1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7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17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17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7" name="Google Shape;147;p1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8"/>
          <p:cNvSpPr txBox="1"/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18"/>
          <p:cNvSpPr txBox="1"/>
          <p:nvPr>
            <p:ph idx="1" type="body"/>
          </p:nvPr>
        </p:nvSpPr>
        <p:spPr>
          <a:xfrm rot="5400000">
            <a:off x="2634932" y="-180658"/>
            <a:ext cx="3874135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1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1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19"/>
          <p:cNvSpPr txBox="1"/>
          <p:nvPr>
            <p:ph type="title"/>
          </p:nvPr>
        </p:nvSpPr>
        <p:spPr>
          <a:xfrm rot="5400000">
            <a:off x="4867275" y="2041525"/>
            <a:ext cx="5324475" cy="1971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19"/>
          <p:cNvSpPr txBox="1"/>
          <p:nvPr>
            <p:ph idx="1" type="body"/>
          </p:nvPr>
        </p:nvSpPr>
        <p:spPr>
          <a:xfrm rot="5400000">
            <a:off x="866775" y="127000"/>
            <a:ext cx="5324475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1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2a31982c5_0_231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g3a2a31982c5_0_231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g3a2a31982c5_0_231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a2a31982c5_0_2316"/>
          <p:cNvSpPr txBox="1"/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g3a2a31982c5_0_2316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5" name="Google Shape;175;g3a2a31982c5_0_231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g3a2a31982c5_0_231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g3a2a31982c5_0_231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a2a31982c5_0_2322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g3a2a31982c5_0_2322"/>
          <p:cNvSpPr txBox="1"/>
          <p:nvPr>
            <p:ph idx="1" type="body"/>
          </p:nvPr>
        </p:nvSpPr>
        <p:spPr>
          <a:xfrm>
            <a:off x="623888" y="4589465"/>
            <a:ext cx="7886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2000"/>
              <a:buNone/>
              <a:defRPr sz="2000">
                <a:solidFill>
                  <a:srgbClr val="8A8A9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800"/>
              <a:buNone/>
              <a:defRPr sz="1800">
                <a:solidFill>
                  <a:srgbClr val="8A8A9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9pPr>
          </a:lstStyle>
          <a:p/>
        </p:txBody>
      </p:sp>
      <p:sp>
        <p:nvSpPr>
          <p:cNvPr id="181" name="Google Shape;181;g3a2a31982c5_0_232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g3a2a31982c5_0_232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g3a2a31982c5_0_232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a2a31982c5_0_2328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g3a2a31982c5_0_2328"/>
          <p:cNvSpPr txBox="1"/>
          <p:nvPr>
            <p:ph idx="1" type="body"/>
          </p:nvPr>
        </p:nvSpPr>
        <p:spPr>
          <a:xfrm>
            <a:off x="254000" y="1239521"/>
            <a:ext cx="4074300" cy="4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g3a2a31982c5_0_2328"/>
          <p:cNvSpPr txBox="1"/>
          <p:nvPr>
            <p:ph idx="2" type="body"/>
          </p:nvPr>
        </p:nvSpPr>
        <p:spPr>
          <a:xfrm>
            <a:off x="4572000" y="1239521"/>
            <a:ext cx="4317900" cy="4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g3a2a31982c5_0_232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g3a2a31982c5_0_232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g3a2a31982c5_0_232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a2a31982c5_0_2335"/>
          <p:cNvSpPr txBox="1"/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g3a2a31982c5_0_2335"/>
          <p:cNvSpPr txBox="1"/>
          <p:nvPr>
            <p:ph idx="1" type="body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4" name="Google Shape;194;g3a2a31982c5_0_2335"/>
          <p:cNvSpPr txBox="1"/>
          <p:nvPr>
            <p:ph idx="2" type="body"/>
          </p:nvPr>
        </p:nvSpPr>
        <p:spPr>
          <a:xfrm>
            <a:off x="629842" y="2505075"/>
            <a:ext cx="38682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g3a2a31982c5_0_2335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6" name="Google Shape;196;g3a2a31982c5_0_2335"/>
          <p:cNvSpPr txBox="1"/>
          <p:nvPr>
            <p:ph idx="4" type="body"/>
          </p:nvPr>
        </p:nvSpPr>
        <p:spPr>
          <a:xfrm>
            <a:off x="4629150" y="2505075"/>
            <a:ext cx="38874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g3a2a31982c5_0_2335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g3a2a31982c5_0_233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g3a2a31982c5_0_233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a2a31982c5_0_2344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g3a2a31982c5_0_2344"/>
          <p:cNvSpPr txBox="1"/>
          <p:nvPr>
            <p:ph idx="1" type="body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03" name="Google Shape;203;g3a2a31982c5_0_2344"/>
          <p:cNvSpPr txBox="1"/>
          <p:nvPr>
            <p:ph idx="2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04" name="Google Shape;204;g3a2a31982c5_0_2344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g3a2a31982c5_0_234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g3a2a31982c5_0_234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9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9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4" name="Google Shape;24;p5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a2a31982c5_0_2351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g3a2a31982c5_0_2351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g3a2a31982c5_0_2351"/>
          <p:cNvSpPr txBox="1"/>
          <p:nvPr>
            <p:ph idx="1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1" name="Google Shape;211;g3a2a31982c5_0_235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g3a2a31982c5_0_235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g3a2a31982c5_0_235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a2a31982c5_0_2358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g3a2a31982c5_0_2358"/>
          <p:cNvSpPr txBox="1"/>
          <p:nvPr>
            <p:ph idx="1" type="body"/>
          </p:nvPr>
        </p:nvSpPr>
        <p:spPr>
          <a:xfrm rot="5400000">
            <a:off x="2634899" y="-180626"/>
            <a:ext cx="3874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g3a2a31982c5_0_235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g3a2a31982c5_0_235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g3a2a31982c5_0_235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a2a31982c5_0_2364"/>
          <p:cNvSpPr txBox="1"/>
          <p:nvPr>
            <p:ph type="title"/>
          </p:nvPr>
        </p:nvSpPr>
        <p:spPr>
          <a:xfrm rot="5400000">
            <a:off x="4867350" y="2041525"/>
            <a:ext cx="53244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g3a2a31982c5_0_2364"/>
          <p:cNvSpPr txBox="1"/>
          <p:nvPr>
            <p:ph idx="1" type="body"/>
          </p:nvPr>
        </p:nvSpPr>
        <p:spPr>
          <a:xfrm rot="5400000">
            <a:off x="866775" y="126925"/>
            <a:ext cx="53244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g3a2a31982c5_0_2364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g3a2a31982c5_0_236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g3a2a31982c5_0_236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2a31982c5_0_2370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g3a2a31982c5_0_237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g3a2a31982c5_0_237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g3a2a31982c5_0_237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2a31982c5_0_238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g3a2a31982c5_0_2381"/>
          <p:cNvSpPr txBox="1"/>
          <p:nvPr>
            <p:ph idx="1" type="body"/>
          </p:nvPr>
        </p:nvSpPr>
        <p:spPr>
          <a:xfrm>
            <a:off x="254000" y="1209040"/>
            <a:ext cx="8625900" cy="4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0" name="Google Shape;240;g3a2a31982c5_0_238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g3a2a31982c5_0_238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g3a2a31982c5_0_238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3" name="Google Shape;243;g3a2a31982c5_0_2381"/>
          <p:cNvSpPr txBox="1"/>
          <p:nvPr/>
        </p:nvSpPr>
        <p:spPr>
          <a:xfrm>
            <a:off x="5779958" y="6344082"/>
            <a:ext cx="3220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14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a2a31982c5_0_238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g3a2a31982c5_0_238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g3a2a31982c5_0_238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a2a31982c5_0_2392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g3a2a31982c5_0_2392"/>
          <p:cNvSpPr txBox="1"/>
          <p:nvPr>
            <p:ph idx="1" type="body"/>
          </p:nvPr>
        </p:nvSpPr>
        <p:spPr>
          <a:xfrm>
            <a:off x="254000" y="1209040"/>
            <a:ext cx="8625900" cy="4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g3a2a31982c5_0_239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g3a2a31982c5_0_239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g3a2a31982c5_0_239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2a31982c5_0_2398"/>
          <p:cNvSpPr txBox="1"/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g3a2a31982c5_0_2398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57" name="Google Shape;257;g3a2a31982c5_0_239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g3a2a31982c5_0_239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g3a2a31982c5_0_239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2a31982c5_0_2404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g3a2a31982c5_0_2404"/>
          <p:cNvSpPr txBox="1"/>
          <p:nvPr>
            <p:ph idx="1" type="body"/>
          </p:nvPr>
        </p:nvSpPr>
        <p:spPr>
          <a:xfrm>
            <a:off x="623888" y="4589465"/>
            <a:ext cx="7886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2000"/>
              <a:buNone/>
              <a:defRPr sz="2000">
                <a:solidFill>
                  <a:srgbClr val="8A8A9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800"/>
              <a:buNone/>
              <a:defRPr sz="1800">
                <a:solidFill>
                  <a:srgbClr val="8A8A9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9pPr>
          </a:lstStyle>
          <a:p/>
        </p:txBody>
      </p:sp>
      <p:sp>
        <p:nvSpPr>
          <p:cNvPr id="263" name="Google Shape;263;g3a2a31982c5_0_2404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g3a2a31982c5_0_240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g3a2a31982c5_0_240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2a31982c5_0_2410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g3a2a31982c5_0_2410"/>
          <p:cNvSpPr txBox="1"/>
          <p:nvPr>
            <p:ph idx="1" type="body"/>
          </p:nvPr>
        </p:nvSpPr>
        <p:spPr>
          <a:xfrm>
            <a:off x="254000" y="1239521"/>
            <a:ext cx="4074300" cy="4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9" name="Google Shape;269;g3a2a31982c5_0_2410"/>
          <p:cNvSpPr txBox="1"/>
          <p:nvPr>
            <p:ph idx="2" type="body"/>
          </p:nvPr>
        </p:nvSpPr>
        <p:spPr>
          <a:xfrm>
            <a:off x="4572000" y="1239521"/>
            <a:ext cx="4317900" cy="4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0" name="Google Shape;270;g3a2a31982c5_0_241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g3a2a31982c5_0_241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g3a2a31982c5_0_241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0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60"/>
          <p:cNvSpPr txBox="1"/>
          <p:nvPr>
            <p:ph idx="1" type="body"/>
          </p:nvPr>
        </p:nvSpPr>
        <p:spPr>
          <a:xfrm>
            <a:off x="623888" y="4589465"/>
            <a:ext cx="7886700" cy="118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2000"/>
              <a:buNone/>
              <a:defRPr sz="2000">
                <a:solidFill>
                  <a:srgbClr val="8A8A9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800"/>
              <a:buNone/>
              <a:defRPr sz="1800">
                <a:solidFill>
                  <a:srgbClr val="8A8A9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9pPr>
          </a:lstStyle>
          <a:p/>
        </p:txBody>
      </p:sp>
      <p:sp>
        <p:nvSpPr>
          <p:cNvPr id="30" name="Google Shape;30;p6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6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2a31982c5_0_2417"/>
          <p:cNvSpPr txBox="1"/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g3a2a31982c5_0_2417"/>
          <p:cNvSpPr txBox="1"/>
          <p:nvPr>
            <p:ph idx="1" type="body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6" name="Google Shape;276;g3a2a31982c5_0_2417"/>
          <p:cNvSpPr txBox="1"/>
          <p:nvPr>
            <p:ph idx="2" type="body"/>
          </p:nvPr>
        </p:nvSpPr>
        <p:spPr>
          <a:xfrm>
            <a:off x="629842" y="2505075"/>
            <a:ext cx="38682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7" name="Google Shape;277;g3a2a31982c5_0_2417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8" name="Google Shape;278;g3a2a31982c5_0_2417"/>
          <p:cNvSpPr txBox="1"/>
          <p:nvPr>
            <p:ph idx="4" type="body"/>
          </p:nvPr>
        </p:nvSpPr>
        <p:spPr>
          <a:xfrm>
            <a:off x="4629150" y="2505075"/>
            <a:ext cx="38874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9" name="Google Shape;279;g3a2a31982c5_0_241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g3a2a31982c5_0_241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g3a2a31982c5_0_241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a2a31982c5_0_2426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g3a2a31982c5_0_2426"/>
          <p:cNvSpPr txBox="1"/>
          <p:nvPr>
            <p:ph idx="1" type="body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85" name="Google Shape;285;g3a2a31982c5_0_2426"/>
          <p:cNvSpPr txBox="1"/>
          <p:nvPr>
            <p:ph idx="2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86" name="Google Shape;286;g3a2a31982c5_0_242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g3a2a31982c5_0_242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g3a2a31982c5_0_242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a2a31982c5_0_2433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g3a2a31982c5_0_2433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292" name="Google Shape;292;g3a2a31982c5_0_2433"/>
          <p:cNvSpPr txBox="1"/>
          <p:nvPr>
            <p:ph idx="1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93" name="Google Shape;293;g3a2a31982c5_0_243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g3a2a31982c5_0_243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g3a2a31982c5_0_243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2a31982c5_0_2440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g3a2a31982c5_0_2440"/>
          <p:cNvSpPr txBox="1"/>
          <p:nvPr>
            <p:ph idx="1" type="body"/>
          </p:nvPr>
        </p:nvSpPr>
        <p:spPr>
          <a:xfrm rot="5400000">
            <a:off x="2634899" y="-180626"/>
            <a:ext cx="3874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g3a2a31982c5_0_244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g3a2a31982c5_0_244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g3a2a31982c5_0_244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a2a31982c5_0_2446"/>
          <p:cNvSpPr txBox="1"/>
          <p:nvPr>
            <p:ph type="title"/>
          </p:nvPr>
        </p:nvSpPr>
        <p:spPr>
          <a:xfrm rot="5400000">
            <a:off x="4867350" y="2041525"/>
            <a:ext cx="53244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g3a2a31982c5_0_2446"/>
          <p:cNvSpPr txBox="1"/>
          <p:nvPr>
            <p:ph idx="1" type="body"/>
          </p:nvPr>
        </p:nvSpPr>
        <p:spPr>
          <a:xfrm rot="5400000">
            <a:off x="866775" y="126925"/>
            <a:ext cx="53244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5" name="Google Shape;305;g3a2a31982c5_0_244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g3a2a31982c5_0_244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g3a2a31982c5_0_244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a2a31982c5_0_2458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g3a2a31982c5_0_2458"/>
          <p:cNvSpPr txBox="1"/>
          <p:nvPr>
            <p:ph idx="1" type="body"/>
          </p:nvPr>
        </p:nvSpPr>
        <p:spPr>
          <a:xfrm>
            <a:off x="254000" y="1209040"/>
            <a:ext cx="8625900" cy="4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g3a2a31982c5_0_245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g3a2a31982c5_0_245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g3a2a31982c5_0_245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0" name="Google Shape;320;g3a2a31982c5_0_2458"/>
          <p:cNvSpPr txBox="1"/>
          <p:nvPr/>
        </p:nvSpPr>
        <p:spPr>
          <a:xfrm>
            <a:off x="5779958" y="6344082"/>
            <a:ext cx="32202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1400" u="none" cap="none" strike="noStrike">
                <a:solidFill>
                  <a:srgbClr val="757070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a2a31982c5_0_2465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g3a2a31982c5_0_2465"/>
          <p:cNvSpPr txBox="1"/>
          <p:nvPr>
            <p:ph idx="1" type="body"/>
          </p:nvPr>
        </p:nvSpPr>
        <p:spPr>
          <a:xfrm>
            <a:off x="254000" y="1209040"/>
            <a:ext cx="8625900" cy="4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g3a2a31982c5_0_2465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g3a2a31982c5_0_246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g3a2a31982c5_0_246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a2a31982c5_0_2471"/>
          <p:cNvSpPr txBox="1"/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g3a2a31982c5_0_2471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30" name="Google Shape;330;g3a2a31982c5_0_247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g3a2a31982c5_0_247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g3a2a31982c5_0_247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2a31982c5_0_2477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g3a2a31982c5_0_2477"/>
          <p:cNvSpPr txBox="1"/>
          <p:nvPr>
            <p:ph idx="1" type="body"/>
          </p:nvPr>
        </p:nvSpPr>
        <p:spPr>
          <a:xfrm>
            <a:off x="623888" y="4589465"/>
            <a:ext cx="7886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2000"/>
              <a:buNone/>
              <a:defRPr sz="2000">
                <a:solidFill>
                  <a:srgbClr val="8A8A9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800"/>
              <a:buNone/>
              <a:defRPr sz="1800">
                <a:solidFill>
                  <a:srgbClr val="8A8A9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9pPr>
          </a:lstStyle>
          <a:p/>
        </p:txBody>
      </p:sp>
      <p:sp>
        <p:nvSpPr>
          <p:cNvPr id="336" name="Google Shape;336;g3a2a31982c5_0_247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g3a2a31982c5_0_247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g3a2a31982c5_0_247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2a31982c5_0_2483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g3a2a31982c5_0_2483"/>
          <p:cNvSpPr txBox="1"/>
          <p:nvPr>
            <p:ph idx="1" type="body"/>
          </p:nvPr>
        </p:nvSpPr>
        <p:spPr>
          <a:xfrm>
            <a:off x="254000" y="1239521"/>
            <a:ext cx="4074300" cy="4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g3a2a31982c5_0_2483"/>
          <p:cNvSpPr txBox="1"/>
          <p:nvPr>
            <p:ph idx="2" type="body"/>
          </p:nvPr>
        </p:nvSpPr>
        <p:spPr>
          <a:xfrm>
            <a:off x="4572000" y="1239521"/>
            <a:ext cx="4317900" cy="4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g3a2a31982c5_0_248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4" name="Google Shape;344;g3a2a31982c5_0_248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g3a2a31982c5_0_248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1"/>
          <p:cNvSpPr txBox="1"/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1"/>
          <p:cNvSpPr txBox="1"/>
          <p:nvPr>
            <p:ph idx="1" type="body"/>
          </p:nvPr>
        </p:nvSpPr>
        <p:spPr>
          <a:xfrm>
            <a:off x="254000" y="1239521"/>
            <a:ext cx="407416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1"/>
          <p:cNvSpPr txBox="1"/>
          <p:nvPr>
            <p:ph idx="2" type="body"/>
          </p:nvPr>
        </p:nvSpPr>
        <p:spPr>
          <a:xfrm>
            <a:off x="4572000" y="1239521"/>
            <a:ext cx="4318000" cy="4480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a2a31982c5_0_2490"/>
          <p:cNvSpPr txBox="1"/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g3a2a31982c5_0_2490"/>
          <p:cNvSpPr txBox="1"/>
          <p:nvPr>
            <p:ph idx="1" type="body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49" name="Google Shape;349;g3a2a31982c5_0_2490"/>
          <p:cNvSpPr txBox="1"/>
          <p:nvPr>
            <p:ph idx="2" type="body"/>
          </p:nvPr>
        </p:nvSpPr>
        <p:spPr>
          <a:xfrm>
            <a:off x="629842" y="2505075"/>
            <a:ext cx="38682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0" name="Google Shape;350;g3a2a31982c5_0_2490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51" name="Google Shape;351;g3a2a31982c5_0_2490"/>
          <p:cNvSpPr txBox="1"/>
          <p:nvPr>
            <p:ph idx="4" type="body"/>
          </p:nvPr>
        </p:nvSpPr>
        <p:spPr>
          <a:xfrm>
            <a:off x="4629150" y="2505075"/>
            <a:ext cx="38874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2" name="Google Shape;352;g3a2a31982c5_0_249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g3a2a31982c5_0_249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g3a2a31982c5_0_249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a2a31982c5_0_2499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g3a2a31982c5_0_2499"/>
          <p:cNvSpPr txBox="1"/>
          <p:nvPr>
            <p:ph idx="1" type="body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58" name="Google Shape;358;g3a2a31982c5_0_2499"/>
          <p:cNvSpPr txBox="1"/>
          <p:nvPr>
            <p:ph idx="2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59" name="Google Shape;359;g3a2a31982c5_0_249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0" name="Google Shape;360;g3a2a31982c5_0_249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g3a2a31982c5_0_249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a2a31982c5_0_2506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g3a2a31982c5_0_2506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g3a2a31982c5_0_2506"/>
          <p:cNvSpPr txBox="1"/>
          <p:nvPr>
            <p:ph idx="1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66" name="Google Shape;366;g3a2a31982c5_0_250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g3a2a31982c5_0_250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g3a2a31982c5_0_250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a2a31982c5_0_2513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g3a2a31982c5_0_2513"/>
          <p:cNvSpPr txBox="1"/>
          <p:nvPr>
            <p:ph idx="1" type="body"/>
          </p:nvPr>
        </p:nvSpPr>
        <p:spPr>
          <a:xfrm rot="5400000">
            <a:off x="2634899" y="-180626"/>
            <a:ext cx="3874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g3a2a31982c5_0_251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g3a2a31982c5_0_251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g3a2a31982c5_0_251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a2a31982c5_0_2519"/>
          <p:cNvSpPr txBox="1"/>
          <p:nvPr>
            <p:ph type="title"/>
          </p:nvPr>
        </p:nvSpPr>
        <p:spPr>
          <a:xfrm rot="5400000">
            <a:off x="4867350" y="2041525"/>
            <a:ext cx="53244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7" name="Google Shape;377;g3a2a31982c5_0_2519"/>
          <p:cNvSpPr txBox="1"/>
          <p:nvPr>
            <p:ph idx="1" type="body"/>
          </p:nvPr>
        </p:nvSpPr>
        <p:spPr>
          <a:xfrm rot="5400000">
            <a:off x="866775" y="126925"/>
            <a:ext cx="53244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8" name="Google Shape;378;g3a2a31982c5_0_251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g3a2a31982c5_0_251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g3a2a31982c5_0_251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a2a31982c5_0_253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9" name="Google Shape;389;g3a2a31982c5_0_253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g3a2a31982c5_0_253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a2a31982c5_0_2535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g3a2a31982c5_0_2535"/>
          <p:cNvSpPr txBox="1"/>
          <p:nvPr>
            <p:ph idx="1" type="body"/>
          </p:nvPr>
        </p:nvSpPr>
        <p:spPr>
          <a:xfrm>
            <a:off x="254000" y="1209040"/>
            <a:ext cx="8625900" cy="45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4" name="Google Shape;394;g3a2a31982c5_0_2535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g3a2a31982c5_0_253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g3a2a31982c5_0_253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a2a31982c5_0_2541"/>
          <p:cNvSpPr txBox="1"/>
          <p:nvPr>
            <p:ph type="ctrTitle"/>
          </p:nvPr>
        </p:nvSpPr>
        <p:spPr>
          <a:xfrm>
            <a:off x="685800" y="1122363"/>
            <a:ext cx="77724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g3a2a31982c5_0_2541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0" name="Google Shape;400;g3a2a31982c5_0_254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g3a2a31982c5_0_254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g3a2a31982c5_0_254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a2a31982c5_0_2547"/>
          <p:cNvSpPr txBox="1"/>
          <p:nvPr>
            <p:ph type="title"/>
          </p:nvPr>
        </p:nvSpPr>
        <p:spPr>
          <a:xfrm>
            <a:off x="623888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oboto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g3a2a31982c5_0_2547"/>
          <p:cNvSpPr txBox="1"/>
          <p:nvPr>
            <p:ph idx="1" type="body"/>
          </p:nvPr>
        </p:nvSpPr>
        <p:spPr>
          <a:xfrm>
            <a:off x="623888" y="4589465"/>
            <a:ext cx="78867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2000"/>
              <a:buNone/>
              <a:defRPr sz="2000">
                <a:solidFill>
                  <a:srgbClr val="8A8A9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800"/>
              <a:buNone/>
              <a:defRPr sz="1800">
                <a:solidFill>
                  <a:srgbClr val="8A8A9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91"/>
              </a:buClr>
              <a:buSzPts val="1600"/>
              <a:buNone/>
              <a:defRPr sz="1600">
                <a:solidFill>
                  <a:srgbClr val="8A8A91"/>
                </a:solidFill>
              </a:defRPr>
            </a:lvl9pPr>
          </a:lstStyle>
          <a:p/>
        </p:txBody>
      </p:sp>
      <p:sp>
        <p:nvSpPr>
          <p:cNvPr id="406" name="Google Shape;406;g3a2a31982c5_0_254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g3a2a31982c5_0_254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8" name="Google Shape;408;g3a2a31982c5_0_254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a2a31982c5_0_2553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g3a2a31982c5_0_2553"/>
          <p:cNvSpPr txBox="1"/>
          <p:nvPr>
            <p:ph idx="1" type="body"/>
          </p:nvPr>
        </p:nvSpPr>
        <p:spPr>
          <a:xfrm>
            <a:off x="254000" y="1239521"/>
            <a:ext cx="4074300" cy="4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2" name="Google Shape;412;g3a2a31982c5_0_2553"/>
          <p:cNvSpPr txBox="1"/>
          <p:nvPr>
            <p:ph idx="2" type="body"/>
          </p:nvPr>
        </p:nvSpPr>
        <p:spPr>
          <a:xfrm>
            <a:off x="4572000" y="1239521"/>
            <a:ext cx="4317900" cy="44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3" name="Google Shape;413;g3a2a31982c5_0_255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g3a2a31982c5_0_255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g3a2a31982c5_0_255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2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2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2"/>
          <p:cNvSpPr txBox="1"/>
          <p:nvPr>
            <p:ph idx="2" type="body"/>
          </p:nvPr>
        </p:nvSpPr>
        <p:spPr>
          <a:xfrm>
            <a:off x="629842" y="2505075"/>
            <a:ext cx="3868340" cy="3036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2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2"/>
          <p:cNvSpPr txBox="1"/>
          <p:nvPr>
            <p:ph idx="4" type="body"/>
          </p:nvPr>
        </p:nvSpPr>
        <p:spPr>
          <a:xfrm>
            <a:off x="4629150" y="2505075"/>
            <a:ext cx="3887391" cy="30368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a2a31982c5_0_2560"/>
          <p:cNvSpPr txBox="1"/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g3a2a31982c5_0_2560"/>
          <p:cNvSpPr txBox="1"/>
          <p:nvPr>
            <p:ph idx="1" type="body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9" name="Google Shape;419;g3a2a31982c5_0_2560"/>
          <p:cNvSpPr txBox="1"/>
          <p:nvPr>
            <p:ph idx="2" type="body"/>
          </p:nvPr>
        </p:nvSpPr>
        <p:spPr>
          <a:xfrm>
            <a:off x="629842" y="2505075"/>
            <a:ext cx="38682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0" name="Google Shape;420;g3a2a31982c5_0_2560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1" name="Google Shape;421;g3a2a31982c5_0_2560"/>
          <p:cNvSpPr txBox="1"/>
          <p:nvPr>
            <p:ph idx="4" type="body"/>
          </p:nvPr>
        </p:nvSpPr>
        <p:spPr>
          <a:xfrm>
            <a:off x="4629150" y="2505075"/>
            <a:ext cx="3887400" cy="30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g3a2a31982c5_0_256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g3a2a31982c5_0_256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g3a2a31982c5_0_256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a2a31982c5_0_2569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g3a2a31982c5_0_2569"/>
          <p:cNvSpPr txBox="1"/>
          <p:nvPr>
            <p:ph idx="1" type="body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28" name="Google Shape;428;g3a2a31982c5_0_2569"/>
          <p:cNvSpPr txBox="1"/>
          <p:nvPr>
            <p:ph idx="2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29" name="Google Shape;429;g3a2a31982c5_0_256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0" name="Google Shape;430;g3a2a31982c5_0_256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g3a2a31982c5_0_256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a2a31982c5_0_2576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4" name="Google Shape;434;g3a2a31982c5_0_2576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g3a2a31982c5_0_2576"/>
          <p:cNvSpPr txBox="1"/>
          <p:nvPr>
            <p:ph idx="1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436" name="Google Shape;436;g3a2a31982c5_0_257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g3a2a31982c5_0_257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g3a2a31982c5_0_257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a2a31982c5_0_2583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g3a2a31982c5_0_2583"/>
          <p:cNvSpPr txBox="1"/>
          <p:nvPr>
            <p:ph idx="1" type="body"/>
          </p:nvPr>
        </p:nvSpPr>
        <p:spPr>
          <a:xfrm rot="5400000">
            <a:off x="2634899" y="-180626"/>
            <a:ext cx="3874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2" name="Google Shape;442;g3a2a31982c5_0_258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g3a2a31982c5_0_258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g3a2a31982c5_0_258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a2a31982c5_0_2589"/>
          <p:cNvSpPr txBox="1"/>
          <p:nvPr>
            <p:ph type="title"/>
          </p:nvPr>
        </p:nvSpPr>
        <p:spPr>
          <a:xfrm rot="5400000">
            <a:off x="4867350" y="2041525"/>
            <a:ext cx="53244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7" name="Google Shape;447;g3a2a31982c5_0_2589"/>
          <p:cNvSpPr txBox="1"/>
          <p:nvPr>
            <p:ph idx="1" type="body"/>
          </p:nvPr>
        </p:nvSpPr>
        <p:spPr>
          <a:xfrm rot="5400000">
            <a:off x="866775" y="126925"/>
            <a:ext cx="53244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8" name="Google Shape;448;g3a2a31982c5_0_258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g3a2a31982c5_0_258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g3a2a31982c5_0_258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3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2" name="Google Shape;52;p63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6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6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4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64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6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5"/>
          <p:cNvSpPr txBox="1"/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5"/>
          <p:cNvSpPr txBox="1"/>
          <p:nvPr>
            <p:ph idx="1" type="body"/>
          </p:nvPr>
        </p:nvSpPr>
        <p:spPr>
          <a:xfrm rot="5400000">
            <a:off x="2634932" y="-180658"/>
            <a:ext cx="3874135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6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6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2" Type="http://schemas.openxmlformats.org/officeDocument/2006/relationships/theme" Target="../theme/theme6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2" Type="http://schemas.openxmlformats.org/officeDocument/2006/relationships/theme" Target="../theme/theme7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/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9"/>
          <p:cNvSpPr txBox="1"/>
          <p:nvPr>
            <p:ph idx="1" type="body"/>
          </p:nvPr>
        </p:nvSpPr>
        <p:spPr>
          <a:xfrm>
            <a:off x="254000" y="1219201"/>
            <a:ext cx="8625840" cy="4582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4"/>
          <p:cNvSpPr txBox="1"/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54"/>
          <p:cNvSpPr txBox="1"/>
          <p:nvPr>
            <p:ph idx="1" type="body"/>
          </p:nvPr>
        </p:nvSpPr>
        <p:spPr>
          <a:xfrm>
            <a:off x="254000" y="1219201"/>
            <a:ext cx="8625840" cy="4582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5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5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54"/>
          <p:cNvSpPr txBox="1"/>
          <p:nvPr/>
        </p:nvSpPr>
        <p:spPr>
          <a:xfrm>
            <a:off x="4572000" y="6344082"/>
            <a:ext cx="4428302" cy="3516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i="0" lang="en-US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rPr>
              <a:t>6 – Knowledge Dissemination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2a31982c5_0_2306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g3a2a31982c5_0_2306"/>
          <p:cNvSpPr txBox="1"/>
          <p:nvPr>
            <p:ph idx="1" type="body"/>
          </p:nvPr>
        </p:nvSpPr>
        <p:spPr>
          <a:xfrm>
            <a:off x="254000" y="1219201"/>
            <a:ext cx="8625900" cy="4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g3a2a31982c5_0_230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g3a2a31982c5_0_230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Google Shape;167;g3a2a31982c5_0_230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a2a31982c5_0_2375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3" name="Google Shape;233;g3a2a31982c5_0_2375"/>
          <p:cNvSpPr txBox="1"/>
          <p:nvPr>
            <p:ph idx="1" type="body"/>
          </p:nvPr>
        </p:nvSpPr>
        <p:spPr>
          <a:xfrm>
            <a:off x="254000" y="1219201"/>
            <a:ext cx="8625900" cy="4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4" name="Google Shape;234;g3a2a31982c5_0_2375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5" name="Google Shape;235;g3a2a31982c5_0_237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6" name="Google Shape;236;g3a2a31982c5_0_237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a2a31982c5_0_2452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0" name="Google Shape;310;g3a2a31982c5_0_2452"/>
          <p:cNvSpPr txBox="1"/>
          <p:nvPr>
            <p:ph idx="1" type="body"/>
          </p:nvPr>
        </p:nvSpPr>
        <p:spPr>
          <a:xfrm>
            <a:off x="254000" y="1219201"/>
            <a:ext cx="8625900" cy="4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g3a2a31982c5_0_245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g3a2a31982c5_0_245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3" name="Google Shape;313;g3a2a31982c5_0_245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a2a31982c5_0_2525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3" name="Google Shape;383;g3a2a31982c5_0_2525"/>
          <p:cNvSpPr txBox="1"/>
          <p:nvPr>
            <p:ph idx="1" type="body"/>
          </p:nvPr>
        </p:nvSpPr>
        <p:spPr>
          <a:xfrm>
            <a:off x="254000" y="1219201"/>
            <a:ext cx="8625900" cy="45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" name="Google Shape;384;g3a2a31982c5_0_2525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5" name="Google Shape;385;g3a2a31982c5_0_252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6" name="Google Shape;386;g3a2a31982c5_0_252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A8A9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4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48.png"/><Relationship Id="rId9" Type="http://schemas.openxmlformats.org/officeDocument/2006/relationships/image" Target="../media/image75.png"/><Relationship Id="rId5" Type="http://schemas.openxmlformats.org/officeDocument/2006/relationships/image" Target="../media/image51.png"/><Relationship Id="rId6" Type="http://schemas.openxmlformats.org/officeDocument/2006/relationships/image" Target="../media/image76.png"/><Relationship Id="rId7" Type="http://schemas.openxmlformats.org/officeDocument/2006/relationships/image" Target="../media/image113.png"/><Relationship Id="rId8" Type="http://schemas.openxmlformats.org/officeDocument/2006/relationships/image" Target="../media/image8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1.png"/><Relationship Id="rId4" Type="http://schemas.openxmlformats.org/officeDocument/2006/relationships/image" Target="../media/image58.png"/><Relationship Id="rId5" Type="http://schemas.openxmlformats.org/officeDocument/2006/relationships/image" Target="../media/image64.png"/><Relationship Id="rId6" Type="http://schemas.openxmlformats.org/officeDocument/2006/relationships/image" Target="../media/image8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96.png"/><Relationship Id="rId5" Type="http://schemas.openxmlformats.org/officeDocument/2006/relationships/image" Target="../media/image10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7.png"/><Relationship Id="rId4" Type="http://schemas.openxmlformats.org/officeDocument/2006/relationships/image" Target="../media/image65.png"/><Relationship Id="rId5" Type="http://schemas.openxmlformats.org/officeDocument/2006/relationships/image" Target="../media/image11.png"/><Relationship Id="rId6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96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87.png"/><Relationship Id="rId5" Type="http://schemas.openxmlformats.org/officeDocument/2006/relationships/image" Target="../media/image102.png"/><Relationship Id="rId6" Type="http://schemas.openxmlformats.org/officeDocument/2006/relationships/image" Target="../media/image17.png"/><Relationship Id="rId7" Type="http://schemas.openxmlformats.org/officeDocument/2006/relationships/hyperlink" Target="https://doaj.org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52.png"/><Relationship Id="rId5" Type="http://schemas.openxmlformats.org/officeDocument/2006/relationships/image" Target="../media/image1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medrxiv.org/content/10.1101/2020.06.18.20135111v1" TargetMode="External"/><Relationship Id="rId4" Type="http://schemas.openxmlformats.org/officeDocument/2006/relationships/image" Target="../media/image1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9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120.png"/><Relationship Id="rId5" Type="http://schemas.openxmlformats.org/officeDocument/2006/relationships/image" Target="../media/image12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Relationship Id="rId5" Type="http://schemas.openxmlformats.org/officeDocument/2006/relationships/image" Target="../media/image27.png"/><Relationship Id="rId6" Type="http://schemas.openxmlformats.org/officeDocument/2006/relationships/image" Target="../media/image18.png"/><Relationship Id="rId7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arxiv.org/" TargetMode="External"/><Relationship Id="rId4" Type="http://schemas.openxmlformats.org/officeDocument/2006/relationships/hyperlink" Target="https://www.biorxiv.org/" TargetMode="External"/><Relationship Id="rId5" Type="http://schemas.openxmlformats.org/officeDocument/2006/relationships/hyperlink" Target="https://www.medrxiv.org/" TargetMode="External"/><Relationship Id="rId6" Type="http://schemas.openxmlformats.org/officeDocument/2006/relationships/hyperlink" Target="https://psyarxiv.com/" TargetMode="External"/><Relationship Id="rId7" Type="http://schemas.openxmlformats.org/officeDocument/2006/relationships/image" Target="../media/image31.png"/><Relationship Id="rId8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v2.sherpa.ac.uk/romeo/" TargetMode="External"/><Relationship Id="rId4" Type="http://schemas.openxmlformats.org/officeDocument/2006/relationships/image" Target="../media/image1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136.png"/><Relationship Id="rId7" Type="http://schemas.openxmlformats.org/officeDocument/2006/relationships/image" Target="../media/image128.png"/><Relationship Id="rId8" Type="http://schemas.openxmlformats.org/officeDocument/2006/relationships/image" Target="../media/image11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1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Relationship Id="rId4" Type="http://schemas.openxmlformats.org/officeDocument/2006/relationships/image" Target="../media/image132.png"/><Relationship Id="rId5" Type="http://schemas.openxmlformats.org/officeDocument/2006/relationships/image" Target="../media/image124.png"/><Relationship Id="rId6" Type="http://schemas.openxmlformats.org/officeDocument/2006/relationships/image" Target="../media/image1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lenus.ie" TargetMode="External"/><Relationship Id="rId4" Type="http://schemas.openxmlformats.org/officeDocument/2006/relationships/hyperlink" Target="https://mla.hcommons.org/core/" TargetMode="External"/><Relationship Id="rId5" Type="http://schemas.openxmlformats.org/officeDocument/2006/relationships/hyperlink" Target="https://isidore.science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36.png"/><Relationship Id="rId4" Type="http://schemas.openxmlformats.org/officeDocument/2006/relationships/image" Target="../media/image1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23.png"/><Relationship Id="rId4" Type="http://schemas.openxmlformats.org/officeDocument/2006/relationships/image" Target="../media/image11.png"/><Relationship Id="rId5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31.png"/><Relationship Id="rId5" Type="http://schemas.openxmlformats.org/officeDocument/2006/relationships/image" Target="../media/image11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136.png"/><Relationship Id="rId7" Type="http://schemas.openxmlformats.org/officeDocument/2006/relationships/image" Target="../media/image128.png"/><Relationship Id="rId8" Type="http://schemas.openxmlformats.org/officeDocument/2006/relationships/image" Target="../media/image11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47.png"/><Relationship Id="rId4" Type="http://schemas.openxmlformats.org/officeDocument/2006/relationships/image" Target="../media/image178.png"/><Relationship Id="rId5" Type="http://schemas.openxmlformats.org/officeDocument/2006/relationships/image" Target="../media/image141.png"/><Relationship Id="rId6" Type="http://schemas.openxmlformats.org/officeDocument/2006/relationships/image" Target="../media/image1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2.png"/><Relationship Id="rId4" Type="http://schemas.openxmlformats.org/officeDocument/2006/relationships/image" Target="../media/image146.jpg"/><Relationship Id="rId5" Type="http://schemas.openxmlformats.org/officeDocument/2006/relationships/image" Target="../media/image148.jpg"/><Relationship Id="rId6" Type="http://schemas.openxmlformats.org/officeDocument/2006/relationships/image" Target="../media/image15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pintofscience.ie/" TargetMode="External"/><Relationship Id="rId4" Type="http://schemas.openxmlformats.org/officeDocument/2006/relationships/hyperlink" Target="https://statsepi.substack.com/p/we-all-have-secret-futures" TargetMode="External"/><Relationship Id="rId5" Type="http://schemas.openxmlformats.org/officeDocument/2006/relationships/hyperlink" Target="https://orionopenscience.podbean.com/" TargetMode="External"/><Relationship Id="rId6" Type="http://schemas.openxmlformats.org/officeDocument/2006/relationships/hyperlink" Target="https://www.irishtimes.com/life-and-style/health-family/nurses-in-the-pandemic-everyone-was-confused-communication-was-the-biggest-problem-1.4405439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51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43.png"/><Relationship Id="rId6" Type="http://schemas.openxmlformats.org/officeDocument/2006/relationships/image" Target="../media/image30.png"/><Relationship Id="rId7" Type="http://schemas.openxmlformats.org/officeDocument/2006/relationships/image" Target="../media/image5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1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88.png"/><Relationship Id="rId7" Type="http://schemas.openxmlformats.org/officeDocument/2006/relationships/image" Target="../media/image16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3.png"/><Relationship Id="rId4" Type="http://schemas.openxmlformats.org/officeDocument/2006/relationships/image" Target="../media/image159.png"/><Relationship Id="rId5" Type="http://schemas.openxmlformats.org/officeDocument/2006/relationships/image" Target="../media/image11.png"/><Relationship Id="rId6" Type="http://schemas.openxmlformats.org/officeDocument/2006/relationships/image" Target="../media/image162.png"/><Relationship Id="rId7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pintofscience.ie/" TargetMode="External"/><Relationship Id="rId4" Type="http://schemas.openxmlformats.org/officeDocument/2006/relationships/hyperlink" Target="https://www.britishcouncil.ie/famelab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1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64.png"/><Relationship Id="rId4" Type="http://schemas.openxmlformats.org/officeDocument/2006/relationships/image" Target="../media/image168.png"/><Relationship Id="rId9" Type="http://schemas.openxmlformats.org/officeDocument/2006/relationships/image" Target="../media/image169.png"/><Relationship Id="rId5" Type="http://schemas.openxmlformats.org/officeDocument/2006/relationships/image" Target="../media/image161.png"/><Relationship Id="rId6" Type="http://schemas.openxmlformats.org/officeDocument/2006/relationships/image" Target="../media/image167.png"/><Relationship Id="rId7" Type="http://schemas.openxmlformats.org/officeDocument/2006/relationships/image" Target="../media/image53.png"/><Relationship Id="rId8" Type="http://schemas.openxmlformats.org/officeDocument/2006/relationships/image" Target="../media/image1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73.png"/><Relationship Id="rId4" Type="http://schemas.openxmlformats.org/officeDocument/2006/relationships/image" Target="../media/image182.png"/><Relationship Id="rId9" Type="http://schemas.openxmlformats.org/officeDocument/2006/relationships/image" Target="../media/image188.png"/><Relationship Id="rId5" Type="http://schemas.openxmlformats.org/officeDocument/2006/relationships/image" Target="../media/image147.png"/><Relationship Id="rId6" Type="http://schemas.openxmlformats.org/officeDocument/2006/relationships/image" Target="../media/image178.png"/><Relationship Id="rId7" Type="http://schemas.openxmlformats.org/officeDocument/2006/relationships/image" Target="../media/image143.png"/><Relationship Id="rId8" Type="http://schemas.openxmlformats.org/officeDocument/2006/relationships/image" Target="../media/image18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Relationship Id="rId4" Type="http://schemas.openxmlformats.org/officeDocument/2006/relationships/image" Target="../media/image11.png"/><Relationship Id="rId5" Type="http://schemas.openxmlformats.org/officeDocument/2006/relationships/image" Target="../media/image19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image" Target="../media/image202.png"/><Relationship Id="rId5" Type="http://schemas.openxmlformats.org/officeDocument/2006/relationships/image" Target="../media/image12.png"/><Relationship Id="rId6" Type="http://schemas.openxmlformats.org/officeDocument/2006/relationships/image" Target="../media/image96.png"/><Relationship Id="rId7" Type="http://schemas.openxmlformats.org/officeDocument/2006/relationships/image" Target="../media/image194.png"/><Relationship Id="rId8" Type="http://schemas.openxmlformats.org/officeDocument/2006/relationships/image" Target="../media/image8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3.png"/><Relationship Id="rId6" Type="http://schemas.openxmlformats.org/officeDocument/2006/relationships/image" Target="../media/image136.png"/><Relationship Id="rId7" Type="http://schemas.openxmlformats.org/officeDocument/2006/relationships/image" Target="../media/image128.png"/><Relationship Id="rId8" Type="http://schemas.openxmlformats.org/officeDocument/2006/relationships/image" Target="../media/image1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png"/><Relationship Id="rId4" Type="http://schemas.openxmlformats.org/officeDocument/2006/relationships/image" Target="../media/image11.png"/><Relationship Id="rId5" Type="http://schemas.openxmlformats.org/officeDocument/2006/relationships/image" Target="../media/image5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88.png"/><Relationship Id="rId6" Type="http://schemas.openxmlformats.org/officeDocument/2006/relationships/image" Target="../media/image87.png"/><Relationship Id="rId7" Type="http://schemas.openxmlformats.org/officeDocument/2006/relationships/image" Target="../media/image8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thepeoplestrial.ie" TargetMode="External"/><Relationship Id="rId4" Type="http://schemas.openxmlformats.org/officeDocument/2006/relationships/hyperlink" Target="https://thepeoplestrial.ie/" TargetMode="External"/><Relationship Id="rId5" Type="http://schemas.openxmlformats.org/officeDocument/2006/relationships/image" Target="../media/image20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thepeoplestrial.ie/" TargetMode="External"/><Relationship Id="rId4" Type="http://schemas.openxmlformats.org/officeDocument/2006/relationships/image" Target="../media/image206.png"/><Relationship Id="rId5" Type="http://schemas.openxmlformats.org/officeDocument/2006/relationships/image" Target="../media/image182.png"/><Relationship Id="rId6" Type="http://schemas.openxmlformats.org/officeDocument/2006/relationships/image" Target="../media/image201.png"/><Relationship Id="rId7" Type="http://schemas.openxmlformats.org/officeDocument/2006/relationships/image" Target="../media/image207.png"/><Relationship Id="rId8" Type="http://schemas.openxmlformats.org/officeDocument/2006/relationships/image" Target="../media/image20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thepeoplestrial.ie/" TargetMode="External"/><Relationship Id="rId4" Type="http://schemas.openxmlformats.org/officeDocument/2006/relationships/image" Target="../media/image206.png"/><Relationship Id="rId5" Type="http://schemas.openxmlformats.org/officeDocument/2006/relationships/image" Target="../media/image20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6.xml"/><Relationship Id="rId3" Type="http://schemas.openxmlformats.org/officeDocument/2006/relationships/hyperlink" Target="https://www.youtube.com/watch?v=4cXCf6XHEDQ" TargetMode="External"/><Relationship Id="rId4" Type="http://schemas.openxmlformats.org/officeDocument/2006/relationships/hyperlink" Target="https://thepeoplestrial.ie/" TargetMode="External"/><Relationship Id="rId5" Type="http://schemas.openxmlformats.org/officeDocument/2006/relationships/image" Target="../media/image206.png"/><Relationship Id="rId6" Type="http://schemas.openxmlformats.org/officeDocument/2006/relationships/hyperlink" Target="https://thepeoplestrial.ie/" TargetMode="External"/><Relationship Id="rId7" Type="http://schemas.openxmlformats.org/officeDocument/2006/relationships/hyperlink" Target="https://www.youtube.com/watch?v=4cXCf6XHEDQ" TargetMode="External"/><Relationship Id="rId8" Type="http://schemas.openxmlformats.org/officeDocument/2006/relationships/image" Target="../media/image20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7.xml"/><Relationship Id="rId3" Type="http://schemas.openxmlformats.org/officeDocument/2006/relationships/hyperlink" Target="https://www.fotawildlife.ie/education/2016-all-ireland-ladybird-survey/" TargetMode="External"/><Relationship Id="rId4" Type="http://schemas.openxmlformats.org/officeDocument/2006/relationships/hyperlink" Target="https://www.fotawildlife.ie/education/2016-all-ireland-ladybird-survey/" TargetMode="External"/><Relationship Id="rId5" Type="http://schemas.openxmlformats.org/officeDocument/2006/relationships/image" Target="../media/image209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Relationship Id="rId6" Type="http://schemas.openxmlformats.org/officeDocument/2006/relationships/image" Target="../media/image43.png"/><Relationship Id="rId7" Type="http://schemas.openxmlformats.org/officeDocument/2006/relationships/image" Target="../media/image2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arxiv.org/abs/1205.1055#:~:text=Opening%20scientific%20communication,-Brian%20A.&amp;text=We%20outline%20a%20path%20that,of%20public%20science%20%2D%20knowledge%20accumulation." TargetMode="External"/><Relationship Id="rId4" Type="http://schemas.openxmlformats.org/officeDocument/2006/relationships/hyperlink" Target="https://elifesciences.org/articles/16800" TargetMode="External"/><Relationship Id="rId5" Type="http://schemas.openxmlformats.org/officeDocument/2006/relationships/hyperlink" Target="https://zenodo.org/record/4264797#.YToNBWZKhKN" TargetMode="Externa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journals.plos.org/plosbiology/article?id=10.1371/journal.pbio.3000151" TargetMode="External"/><Relationship Id="rId4" Type="http://schemas.openxmlformats.org/officeDocument/2006/relationships/hyperlink" Target="https://doaj.org/" TargetMode="External"/><Relationship Id="rId5" Type="http://schemas.openxmlformats.org/officeDocument/2006/relationships/hyperlink" Target="https://v2.sherpa.ac.uk/romeo/" TargetMode="Externa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journals.plos.org/ploscompbiol/article?id=10.1371/journal.pcbi.1005845" TargetMode="External"/><Relationship Id="rId4" Type="http://schemas.openxmlformats.org/officeDocument/2006/relationships/hyperlink" Target="https://www.pasaloproject.org/" TargetMode="Externa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zenodo.org/record/4264797#.X7SYqBP7Teo" TargetMode="Externa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455" name="Google Shape;455;p1"/>
          <p:cNvPicPr preferRelativeResize="0"/>
          <p:nvPr/>
        </p:nvPicPr>
        <p:blipFill rotWithShape="1">
          <a:blip r:embed="rId3">
            <a:alphaModFix/>
          </a:blip>
          <a:srcRect b="11539" l="33076" r="0" t="0"/>
          <a:stretch/>
        </p:blipFill>
        <p:spPr>
          <a:xfrm>
            <a:off x="2150534" y="0"/>
            <a:ext cx="6993466" cy="69330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456" name="Google Shape;45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"/>
          <p:cNvSpPr txBox="1"/>
          <p:nvPr/>
        </p:nvSpPr>
        <p:spPr>
          <a:xfrm>
            <a:off x="364243" y="1660140"/>
            <a:ext cx="3697118" cy="9068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Principles &amp; Practices </a:t>
            </a:r>
            <a:b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Open Research</a:t>
            </a:r>
            <a:endParaRPr b="1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1"/>
          <p:cNvSpPr txBox="1"/>
          <p:nvPr/>
        </p:nvSpPr>
        <p:spPr>
          <a:xfrm>
            <a:off x="364243" y="2239799"/>
            <a:ext cx="3613991" cy="1260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online module for undergraduate and </a:t>
            </a:r>
            <a:b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Masters students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620" name="Google Shape;620;g3a2a31982c5_0_0"/>
          <p:cNvPicPr preferRelativeResize="0"/>
          <p:nvPr/>
        </p:nvPicPr>
        <p:blipFill rotWithShape="1">
          <a:blip r:embed="rId3">
            <a:alphaModFix/>
          </a:blip>
          <a:srcRect b="11535" l="33074" r="0" t="0"/>
          <a:stretch/>
        </p:blipFill>
        <p:spPr>
          <a:xfrm>
            <a:off x="2150534" y="0"/>
            <a:ext cx="6993469" cy="6933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621" name="Google Shape;621;g3a2a31982c5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3a2a31982c5_0_0"/>
          <p:cNvSpPr txBox="1"/>
          <p:nvPr/>
        </p:nvSpPr>
        <p:spPr>
          <a:xfrm>
            <a:off x="364243" y="1660140"/>
            <a:ext cx="36972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Principles &amp; Practices </a:t>
            </a:r>
            <a:b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Open Research</a:t>
            </a:r>
            <a:endParaRPr b="1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g3a2a31982c5_0_0"/>
          <p:cNvSpPr txBox="1"/>
          <p:nvPr/>
        </p:nvSpPr>
        <p:spPr>
          <a:xfrm>
            <a:off x="364243" y="2239799"/>
            <a:ext cx="36141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online module for undergraduate and </a:t>
            </a:r>
            <a:b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Masters students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a2a31982c5_0_7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2400"/>
              <a:t>Module 6 – </a:t>
            </a:r>
            <a:r>
              <a:rPr b="1" lang="en-US" sz="2400"/>
              <a:t>Knowledge Dissemination</a:t>
            </a:r>
            <a:endParaRPr sz="2400"/>
          </a:p>
        </p:txBody>
      </p:sp>
      <p:grpSp>
        <p:nvGrpSpPr>
          <p:cNvPr id="629" name="Google Shape;629;g3a2a31982c5_0_7"/>
          <p:cNvGrpSpPr/>
          <p:nvPr/>
        </p:nvGrpSpPr>
        <p:grpSpPr>
          <a:xfrm>
            <a:off x="2698200" y="1555200"/>
            <a:ext cx="3747600" cy="3747600"/>
            <a:chOff x="-736600" y="2813957"/>
            <a:chExt cx="3747600" cy="3747600"/>
          </a:xfrm>
        </p:grpSpPr>
        <p:pic>
          <p:nvPicPr>
            <p:cNvPr descr="Diagram, venn diagram&#10;&#10;Description automatically generated" id="630" name="Google Shape;630;g3a2a31982c5_0_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736600" y="2813957"/>
              <a:ext cx="3747600" cy="374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1" name="Google Shape;631;g3a2a31982c5_0_7"/>
            <p:cNvSpPr txBox="1"/>
            <p:nvPr/>
          </p:nvSpPr>
          <p:spPr>
            <a:xfrm>
              <a:off x="-711616" y="2813957"/>
              <a:ext cx="3697500" cy="1577400"/>
            </a:xfrm>
            <a:prstGeom prst="rect">
              <a:avLst/>
            </a:prstGeom>
            <a:noFill/>
            <a:ln>
              <a:noFill/>
            </a:ln>
            <a:effectLst>
              <a:outerShdw blurRad="165100" sx="103000" rotWithShape="0" algn="tl" dir="2700000" dist="38100" sy="103000">
                <a:srgbClr val="000000">
                  <a:alpha val="24310"/>
                </a:srgbClr>
              </a:outerShdw>
            </a:effectLst>
          </p:spPr>
          <p:txBody>
            <a:bodyPr anchorCtr="0" anchor="t" bIns="108000" lIns="108000" spcFirstLastPara="1" rIns="108000" wrap="square" tIns="108000">
              <a:spAutoFit/>
            </a:bodyPr>
            <a:lstStyle/>
            <a:p>
              <a:pPr indent="0" lvl="0" marL="0" marR="0" rtl="0" algn="l">
                <a:lnSpc>
                  <a:spcPct val="1076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What is open knowledge dissemination?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a2a31982c5_0_14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is open knowledge dissemination?</a:t>
            </a:r>
            <a:endParaRPr b="1" sz="2400"/>
          </a:p>
        </p:txBody>
      </p:sp>
      <p:grpSp>
        <p:nvGrpSpPr>
          <p:cNvPr id="637" name="Google Shape;637;g3a2a31982c5_0_14"/>
          <p:cNvGrpSpPr/>
          <p:nvPr/>
        </p:nvGrpSpPr>
        <p:grpSpPr>
          <a:xfrm>
            <a:off x="115082" y="1421103"/>
            <a:ext cx="3749635" cy="4015794"/>
            <a:chOff x="-59387" y="1421103"/>
            <a:chExt cx="3749635" cy="4015794"/>
          </a:xfrm>
        </p:grpSpPr>
        <p:pic>
          <p:nvPicPr>
            <p:cNvPr id="638" name="Google Shape;638;g3a2a31982c5_0_14"/>
            <p:cNvPicPr preferRelativeResize="0"/>
            <p:nvPr/>
          </p:nvPicPr>
          <p:blipFill rotWithShape="1">
            <a:blip r:embed="rId3">
              <a:alphaModFix/>
            </a:blip>
            <a:srcRect b="22245" l="0" r="59160" t="0"/>
            <a:stretch/>
          </p:blipFill>
          <p:spPr>
            <a:xfrm>
              <a:off x="-59387" y="1421103"/>
              <a:ext cx="3749635" cy="40157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9" name="Google Shape;639;g3a2a31982c5_0_14"/>
            <p:cNvSpPr txBox="1"/>
            <p:nvPr/>
          </p:nvSpPr>
          <p:spPr>
            <a:xfrm>
              <a:off x="683980" y="2822985"/>
              <a:ext cx="2262900" cy="129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What is open knowledge dissemination?</a:t>
              </a:r>
              <a:endPara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0" name="Google Shape;640;g3a2a31982c5_0_14"/>
          <p:cNvGrpSpPr/>
          <p:nvPr/>
        </p:nvGrpSpPr>
        <p:grpSpPr>
          <a:xfrm>
            <a:off x="4171240" y="1765918"/>
            <a:ext cx="4541920" cy="923401"/>
            <a:chOff x="3613706" y="959938"/>
            <a:chExt cx="4541920" cy="923401"/>
          </a:xfrm>
        </p:grpSpPr>
        <p:sp>
          <p:nvSpPr>
            <p:cNvPr id="641" name="Google Shape;641;g3a2a31982c5_0_14"/>
            <p:cNvSpPr/>
            <p:nvPr/>
          </p:nvSpPr>
          <p:spPr>
            <a:xfrm>
              <a:off x="3994606" y="959938"/>
              <a:ext cx="4061700" cy="923400"/>
            </a:xfrm>
            <a:prstGeom prst="rect">
              <a:avLst/>
            </a:prstGeom>
            <a:solidFill>
              <a:srgbClr val="F2C9F0"/>
            </a:solidFill>
            <a:ln cap="flat" cmpd="sng" w="25400">
              <a:solidFill>
                <a:srgbClr val="F2C9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3a2a31982c5_0_14"/>
            <p:cNvSpPr/>
            <p:nvPr/>
          </p:nvSpPr>
          <p:spPr>
            <a:xfrm>
              <a:off x="3613706" y="959939"/>
              <a:ext cx="868800" cy="9234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3a2a31982c5_0_14"/>
            <p:cNvSpPr txBox="1"/>
            <p:nvPr/>
          </p:nvSpPr>
          <p:spPr>
            <a:xfrm>
              <a:off x="3900233" y="1175381"/>
              <a:ext cx="275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4" name="Google Shape;644;g3a2a31982c5_0_14"/>
            <p:cNvSpPr txBox="1"/>
            <p:nvPr/>
          </p:nvSpPr>
          <p:spPr>
            <a:xfrm>
              <a:off x="4531326" y="1102603"/>
              <a:ext cx="36243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 involves sharing research more quickly and openly than in a traditional approach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5" name="Google Shape;645;g3a2a31982c5_0_14"/>
          <p:cNvGrpSpPr/>
          <p:nvPr/>
        </p:nvGrpSpPr>
        <p:grpSpPr>
          <a:xfrm>
            <a:off x="4171240" y="2967351"/>
            <a:ext cx="4442628" cy="923401"/>
            <a:chOff x="212440" y="4946560"/>
            <a:chExt cx="4442628" cy="923401"/>
          </a:xfrm>
        </p:grpSpPr>
        <p:sp>
          <p:nvSpPr>
            <p:cNvPr id="646" name="Google Shape;646;g3a2a31982c5_0_14"/>
            <p:cNvSpPr/>
            <p:nvPr/>
          </p:nvSpPr>
          <p:spPr>
            <a:xfrm>
              <a:off x="593340" y="4946560"/>
              <a:ext cx="4061700" cy="923400"/>
            </a:xfrm>
            <a:prstGeom prst="rect">
              <a:avLst/>
            </a:prstGeom>
            <a:solidFill>
              <a:srgbClr val="F2C9F0"/>
            </a:solidFill>
            <a:ln cap="flat" cmpd="sng" w="25400">
              <a:solidFill>
                <a:srgbClr val="F2C9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3a2a31982c5_0_14"/>
            <p:cNvSpPr/>
            <p:nvPr/>
          </p:nvSpPr>
          <p:spPr>
            <a:xfrm>
              <a:off x="212440" y="4946561"/>
              <a:ext cx="868800" cy="9234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g3a2a31982c5_0_14"/>
            <p:cNvSpPr txBox="1"/>
            <p:nvPr/>
          </p:nvSpPr>
          <p:spPr>
            <a:xfrm>
              <a:off x="498967" y="5162003"/>
              <a:ext cx="275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49" name="Google Shape;649;g3a2a31982c5_0_14"/>
            <p:cNvSpPr txBox="1"/>
            <p:nvPr/>
          </p:nvSpPr>
          <p:spPr>
            <a:xfrm>
              <a:off x="1155568" y="4992560"/>
              <a:ext cx="34995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 includes approaches that can reduce inequalities by sharing information in broader, more accessible ways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50" name="Google Shape;650;g3a2a31982c5_0_14"/>
          <p:cNvGrpSpPr/>
          <p:nvPr/>
        </p:nvGrpSpPr>
        <p:grpSpPr>
          <a:xfrm>
            <a:off x="4171240" y="4220575"/>
            <a:ext cx="4868251" cy="923401"/>
            <a:chOff x="5443653" y="5128801"/>
            <a:chExt cx="4868251" cy="923401"/>
          </a:xfrm>
        </p:grpSpPr>
        <p:sp>
          <p:nvSpPr>
            <p:cNvPr id="651" name="Google Shape;651;g3a2a31982c5_0_14"/>
            <p:cNvSpPr/>
            <p:nvPr/>
          </p:nvSpPr>
          <p:spPr>
            <a:xfrm>
              <a:off x="5824553" y="5128801"/>
              <a:ext cx="4061700" cy="923400"/>
            </a:xfrm>
            <a:prstGeom prst="rect">
              <a:avLst/>
            </a:prstGeom>
            <a:solidFill>
              <a:srgbClr val="F2C9F0"/>
            </a:solidFill>
            <a:ln cap="flat" cmpd="sng" w="25400">
              <a:solidFill>
                <a:srgbClr val="F2C9F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g3a2a31982c5_0_14"/>
            <p:cNvSpPr/>
            <p:nvPr/>
          </p:nvSpPr>
          <p:spPr>
            <a:xfrm>
              <a:off x="5443653" y="5128802"/>
              <a:ext cx="868800" cy="923400"/>
            </a:xfrm>
            <a:prstGeom prst="roundRect">
              <a:avLst>
                <a:gd fmla="val 16667" name="adj"/>
              </a:avLst>
            </a:prstGeom>
            <a:solidFill>
              <a:schemeClr val="accent6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g3a2a31982c5_0_14"/>
            <p:cNvSpPr txBox="1"/>
            <p:nvPr/>
          </p:nvSpPr>
          <p:spPr>
            <a:xfrm>
              <a:off x="5730180" y="5344244"/>
              <a:ext cx="2757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-US" sz="20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54" name="Google Shape;654;g3a2a31982c5_0_14"/>
            <p:cNvSpPr txBox="1"/>
            <p:nvPr/>
          </p:nvSpPr>
          <p:spPr>
            <a:xfrm>
              <a:off x="6353104" y="5254259"/>
              <a:ext cx="39588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 is not only open access publishing --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although this is an important component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3a2a31982c5_0_36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Methods for Openly Disseminating Research</a:t>
            </a:r>
            <a:endParaRPr b="1" sz="2400"/>
          </a:p>
        </p:txBody>
      </p:sp>
      <p:grpSp>
        <p:nvGrpSpPr>
          <p:cNvPr id="660" name="Google Shape;660;g3a2a31982c5_0_36"/>
          <p:cNvGrpSpPr/>
          <p:nvPr/>
        </p:nvGrpSpPr>
        <p:grpSpPr>
          <a:xfrm>
            <a:off x="799074" y="904135"/>
            <a:ext cx="4106753" cy="5253778"/>
            <a:chOff x="2250996" y="920486"/>
            <a:chExt cx="4106753" cy="5253778"/>
          </a:xfrm>
        </p:grpSpPr>
        <p:grpSp>
          <p:nvGrpSpPr>
            <p:cNvPr id="661" name="Google Shape;661;g3a2a31982c5_0_36"/>
            <p:cNvGrpSpPr/>
            <p:nvPr/>
          </p:nvGrpSpPr>
          <p:grpSpPr>
            <a:xfrm>
              <a:off x="2250996" y="2158465"/>
              <a:ext cx="4040074" cy="4015799"/>
              <a:chOff x="4408013" y="1315625"/>
              <a:chExt cx="4040074" cy="4015799"/>
            </a:xfrm>
          </p:grpSpPr>
          <p:pic>
            <p:nvPicPr>
              <p:cNvPr id="662" name="Google Shape;662;g3a2a31982c5_0_36"/>
              <p:cNvPicPr preferRelativeResize="0"/>
              <p:nvPr/>
            </p:nvPicPr>
            <p:blipFill rotWithShape="1">
              <a:blip r:embed="rId3">
                <a:alphaModFix/>
              </a:blip>
              <a:srcRect b="22245" l="45368" r="10627" t="0"/>
              <a:stretch/>
            </p:blipFill>
            <p:spPr>
              <a:xfrm>
                <a:off x="4408013" y="1315625"/>
                <a:ext cx="4040074" cy="4015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63" name="Google Shape;663;g3a2a31982c5_0_36"/>
              <p:cNvSpPr txBox="1"/>
              <p:nvPr/>
            </p:nvSpPr>
            <p:spPr>
              <a:xfrm>
                <a:off x="4503325" y="2283626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4" name="Google Shape;664;g3a2a31982c5_0_36"/>
              <p:cNvSpPr txBox="1"/>
              <p:nvPr/>
            </p:nvSpPr>
            <p:spPr>
              <a:xfrm>
                <a:off x="4503325" y="3294427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5" name="Google Shape;665;g3a2a31982c5_0_36"/>
              <p:cNvSpPr txBox="1"/>
              <p:nvPr/>
            </p:nvSpPr>
            <p:spPr>
              <a:xfrm>
                <a:off x="4503325" y="4305228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6" name="Google Shape;666;g3a2a31982c5_0_36"/>
              <p:cNvSpPr txBox="1"/>
              <p:nvPr/>
            </p:nvSpPr>
            <p:spPr>
              <a:xfrm>
                <a:off x="5324095" y="2319072"/>
                <a:ext cx="3123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Online repositories</a:t>
                </a:r>
                <a:endParaRPr b="0" i="0" sz="1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7" name="Google Shape;667;g3a2a31982c5_0_36"/>
              <p:cNvSpPr txBox="1"/>
              <p:nvPr/>
            </p:nvSpPr>
            <p:spPr>
              <a:xfrm>
                <a:off x="5306937" y="3289260"/>
                <a:ext cx="3123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Science communication</a:t>
                </a:r>
                <a:endParaRPr b="0" i="0" sz="1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68" name="Google Shape;668;g3a2a31982c5_0_36"/>
              <p:cNvSpPr txBox="1"/>
              <p:nvPr/>
            </p:nvSpPr>
            <p:spPr>
              <a:xfrm>
                <a:off x="5324095" y="4324049"/>
                <a:ext cx="31239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Citizen Science</a:t>
                </a:r>
                <a:endParaRPr b="0" i="0" sz="1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69" name="Google Shape;669;g3a2a31982c5_0_36"/>
            <p:cNvGrpSpPr/>
            <p:nvPr/>
          </p:nvGrpSpPr>
          <p:grpSpPr>
            <a:xfrm>
              <a:off x="2250996" y="920486"/>
              <a:ext cx="4106753" cy="1046995"/>
              <a:chOff x="718758" y="4947262"/>
              <a:chExt cx="4106753" cy="1046995"/>
            </a:xfrm>
          </p:grpSpPr>
          <p:pic>
            <p:nvPicPr>
              <p:cNvPr id="670" name="Google Shape;670;g3a2a31982c5_0_36"/>
              <p:cNvPicPr preferRelativeResize="0"/>
              <p:nvPr/>
            </p:nvPicPr>
            <p:blipFill rotWithShape="1">
              <a:blip r:embed="rId3">
                <a:alphaModFix/>
              </a:blip>
              <a:srcRect b="28109" l="45368" r="10627" t="51618"/>
              <a:stretch/>
            </p:blipFill>
            <p:spPr>
              <a:xfrm>
                <a:off x="718758" y="4947262"/>
                <a:ext cx="4040074" cy="10469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1" name="Google Shape;671;g3a2a31982c5_0_36"/>
              <p:cNvSpPr txBox="1"/>
              <p:nvPr/>
            </p:nvSpPr>
            <p:spPr>
              <a:xfrm>
                <a:off x="789219" y="5237912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2" name="Google Shape;672;g3a2a31982c5_0_36"/>
              <p:cNvSpPr txBox="1"/>
              <p:nvPr/>
            </p:nvSpPr>
            <p:spPr>
              <a:xfrm>
                <a:off x="1621211" y="5248184"/>
                <a:ext cx="3204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Open access publishing</a:t>
                </a:r>
                <a:endParaRPr b="0" i="0" sz="1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673" name="Google Shape;673;g3a2a31982c5_0_36"/>
            <p:cNvGrpSpPr/>
            <p:nvPr/>
          </p:nvGrpSpPr>
          <p:grpSpPr>
            <a:xfrm>
              <a:off x="2250996" y="1850552"/>
              <a:ext cx="4106753" cy="1046995"/>
              <a:chOff x="718758" y="4947262"/>
              <a:chExt cx="4106753" cy="1046995"/>
            </a:xfrm>
          </p:grpSpPr>
          <p:pic>
            <p:nvPicPr>
              <p:cNvPr id="674" name="Google Shape;674;g3a2a31982c5_0_36"/>
              <p:cNvPicPr preferRelativeResize="0"/>
              <p:nvPr/>
            </p:nvPicPr>
            <p:blipFill rotWithShape="1">
              <a:blip r:embed="rId3">
                <a:alphaModFix/>
              </a:blip>
              <a:srcRect b="28109" l="45368" r="10627" t="51618"/>
              <a:stretch/>
            </p:blipFill>
            <p:spPr>
              <a:xfrm>
                <a:off x="718758" y="4947262"/>
                <a:ext cx="4040074" cy="10469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5" name="Google Shape;675;g3a2a31982c5_0_36"/>
              <p:cNvSpPr txBox="1"/>
              <p:nvPr/>
            </p:nvSpPr>
            <p:spPr>
              <a:xfrm>
                <a:off x="789219" y="5237912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676" name="Google Shape;676;g3a2a31982c5_0_36"/>
              <p:cNvSpPr txBox="1"/>
              <p:nvPr/>
            </p:nvSpPr>
            <p:spPr>
              <a:xfrm>
                <a:off x="1621211" y="5248184"/>
                <a:ext cx="3204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Pre-prints</a:t>
                </a:r>
                <a:endParaRPr b="0" i="0" sz="18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descr="A picture containing text, vector graphics&#10;&#10;Description automatically generated" id="677" name="Google Shape;677;g3a2a31982c5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21311" y="3429000"/>
            <a:ext cx="2322688" cy="260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3a2a31982c5_0_36"/>
          <p:cNvPicPr preferRelativeResize="0"/>
          <p:nvPr/>
        </p:nvPicPr>
        <p:blipFill rotWithShape="1">
          <a:blip r:embed="rId5">
            <a:alphaModFix/>
          </a:blip>
          <a:srcRect b="20961" l="0" r="58249" t="21656"/>
          <a:stretch/>
        </p:blipFill>
        <p:spPr>
          <a:xfrm>
            <a:off x="5298688" y="2090653"/>
            <a:ext cx="2549419" cy="2025097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g3a2a31982c5_0_36"/>
          <p:cNvSpPr txBox="1"/>
          <p:nvPr/>
        </p:nvSpPr>
        <p:spPr>
          <a:xfrm>
            <a:off x="5741601" y="2303280"/>
            <a:ext cx="16182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We will take you through these in the following module sections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a2a31982c5_0_60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Potential Obstacles to Open Research Dissemination</a:t>
            </a:r>
            <a:endParaRPr sz="2400"/>
          </a:p>
        </p:txBody>
      </p:sp>
      <p:grpSp>
        <p:nvGrpSpPr>
          <p:cNvPr id="685" name="Google Shape;685;g3a2a31982c5_0_60"/>
          <p:cNvGrpSpPr/>
          <p:nvPr/>
        </p:nvGrpSpPr>
        <p:grpSpPr>
          <a:xfrm>
            <a:off x="525585" y="1892534"/>
            <a:ext cx="8092831" cy="3072934"/>
            <a:chOff x="525585" y="1974600"/>
            <a:chExt cx="8092831" cy="3072934"/>
          </a:xfrm>
        </p:grpSpPr>
        <p:pic>
          <p:nvPicPr>
            <p:cNvPr descr="A picture containing graphical user interface&#10;&#10;Description automatically generated" id="686" name="Google Shape;686;g3a2a31982c5_0_60"/>
            <p:cNvPicPr preferRelativeResize="0"/>
            <p:nvPr/>
          </p:nvPicPr>
          <p:blipFill rotWithShape="1">
            <a:blip r:embed="rId3">
              <a:alphaModFix/>
            </a:blip>
            <a:srcRect b="10772" l="32897" r="31161" t="40017"/>
            <a:stretch/>
          </p:blipFill>
          <p:spPr>
            <a:xfrm>
              <a:off x="3738489" y="3763657"/>
              <a:ext cx="1667021" cy="12838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7" name="Google Shape;687;g3a2a31982c5_0_60"/>
            <p:cNvGrpSpPr/>
            <p:nvPr/>
          </p:nvGrpSpPr>
          <p:grpSpPr>
            <a:xfrm>
              <a:off x="525585" y="1974600"/>
              <a:ext cx="8092831" cy="2908800"/>
              <a:chOff x="394431" y="1974600"/>
              <a:chExt cx="8092831" cy="2908800"/>
            </a:xfrm>
          </p:grpSpPr>
          <p:cxnSp>
            <p:nvCxnSpPr>
              <p:cNvPr id="688" name="Google Shape;688;g3a2a31982c5_0_60"/>
              <p:cNvCxnSpPr>
                <a:stCxn id="689" idx="6"/>
                <a:endCxn id="690" idx="2"/>
              </p:cNvCxnSpPr>
              <p:nvPr/>
            </p:nvCxnSpPr>
            <p:spPr>
              <a:xfrm>
                <a:off x="3302931" y="3429000"/>
                <a:ext cx="2275800" cy="0"/>
              </a:xfrm>
              <a:prstGeom prst="straightConnector1">
                <a:avLst/>
              </a:prstGeom>
              <a:noFill/>
              <a:ln cap="flat" cmpd="sng" w="38100">
                <a:solidFill>
                  <a:schemeClr val="accent6"/>
                </a:solidFill>
                <a:prstDash val="solid"/>
                <a:round/>
                <a:headEnd len="sm" w="sm" type="none"/>
                <a:tailEnd len="med" w="med" type="stealth"/>
              </a:ln>
            </p:spPr>
          </p:cxnSp>
          <p:sp>
            <p:nvSpPr>
              <p:cNvPr id="689" name="Google Shape;689;g3a2a31982c5_0_60"/>
              <p:cNvSpPr/>
              <p:nvPr/>
            </p:nvSpPr>
            <p:spPr>
              <a:xfrm>
                <a:off x="394431" y="1974600"/>
                <a:ext cx="2908500" cy="29088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Making research papers openly available involves fees that researchers must pay</a:t>
                </a:r>
                <a:endParaRPr/>
              </a:p>
            </p:txBody>
          </p:sp>
          <p:sp>
            <p:nvSpPr>
              <p:cNvPr id="690" name="Google Shape;690;g3a2a31982c5_0_60"/>
              <p:cNvSpPr/>
              <p:nvPr/>
            </p:nvSpPr>
            <p:spPr>
              <a:xfrm>
                <a:off x="5578762" y="1974600"/>
                <a:ext cx="2908500" cy="2908800"/>
              </a:xfrm>
              <a:prstGeom prst="ellipse">
                <a:avLst/>
              </a:prstGeom>
              <a:solidFill>
                <a:schemeClr val="accent6"/>
              </a:solidFill>
              <a:ln cap="flat" cmpd="sng" w="9525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This is not always possible!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a2a31982c5_0_70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Potential Obstacles to Open Research Dissemination</a:t>
            </a:r>
            <a:endParaRPr sz="2400"/>
          </a:p>
        </p:txBody>
      </p:sp>
      <p:sp>
        <p:nvSpPr>
          <p:cNvPr id="696" name="Google Shape;696;g3a2a31982c5_0_70"/>
          <p:cNvSpPr/>
          <p:nvPr/>
        </p:nvSpPr>
        <p:spPr>
          <a:xfrm>
            <a:off x="1099694" y="2623930"/>
            <a:ext cx="6944700" cy="569700"/>
          </a:xfrm>
          <a:prstGeom prst="rect">
            <a:avLst/>
          </a:prstGeom>
          <a:noFill/>
          <a:ln cap="flat" cmpd="sng" w="25400">
            <a:solidFill>
              <a:srgbClr val="912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This may lead to the dissemination of lower-quality research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/>
          </a:p>
        </p:txBody>
      </p:sp>
      <p:cxnSp>
        <p:nvCxnSpPr>
          <p:cNvPr id="697" name="Google Shape;697;g3a2a31982c5_0_70"/>
          <p:cNvCxnSpPr>
            <a:stCxn id="698" idx="2"/>
            <a:endCxn id="696" idx="0"/>
          </p:cNvCxnSpPr>
          <p:nvPr/>
        </p:nvCxnSpPr>
        <p:spPr>
          <a:xfrm>
            <a:off x="4572044" y="2040058"/>
            <a:ext cx="0" cy="5838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98" name="Google Shape;698;g3a2a31982c5_0_70"/>
          <p:cNvSpPr/>
          <p:nvPr/>
        </p:nvSpPr>
        <p:spPr>
          <a:xfrm>
            <a:off x="1099694" y="1096258"/>
            <a:ext cx="6944700" cy="943800"/>
          </a:xfrm>
          <a:prstGeom prst="rect">
            <a:avLst/>
          </a:prstGeom>
          <a:solidFill>
            <a:srgbClr val="F2C9F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Some forms of open knowledge dissemination do not require research to be peer-reviewed and checked</a:t>
            </a:r>
            <a:endParaRPr/>
          </a:p>
        </p:txBody>
      </p:sp>
      <p:sp>
        <p:nvSpPr>
          <p:cNvPr id="699" name="Google Shape;699;g3a2a31982c5_0_70"/>
          <p:cNvSpPr/>
          <p:nvPr/>
        </p:nvSpPr>
        <p:spPr>
          <a:xfrm>
            <a:off x="463354" y="3750938"/>
            <a:ext cx="8217300" cy="802500"/>
          </a:xfrm>
          <a:prstGeom prst="rect">
            <a:avLst/>
          </a:prstGeom>
          <a:noFill/>
          <a:ln cap="flat" cmpd="sng" w="25400">
            <a:solidFill>
              <a:srgbClr val="912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However, the challenges in monitoring quality of openly disseminated research may be balanced by increased transparency and post-publication peer review </a:t>
            </a:r>
            <a:endParaRPr/>
          </a:p>
        </p:txBody>
      </p:sp>
      <p:sp>
        <p:nvSpPr>
          <p:cNvPr id="700" name="Google Shape;700;g3a2a31982c5_0_70"/>
          <p:cNvSpPr/>
          <p:nvPr/>
        </p:nvSpPr>
        <p:spPr>
          <a:xfrm>
            <a:off x="463354" y="5086821"/>
            <a:ext cx="8217300" cy="802500"/>
          </a:xfrm>
          <a:prstGeom prst="rect">
            <a:avLst/>
          </a:prstGeom>
          <a:noFill/>
          <a:ln cap="flat" cmpd="sng" w="25400">
            <a:solidFill>
              <a:srgbClr val="91278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also increasingly clear that traditional approaches to dissemination do not also ensure quality, either!</a:t>
            </a:r>
            <a:endParaRPr/>
          </a:p>
        </p:txBody>
      </p:sp>
      <p:cxnSp>
        <p:nvCxnSpPr>
          <p:cNvPr id="701" name="Google Shape;701;g3a2a31982c5_0_70"/>
          <p:cNvCxnSpPr>
            <a:stCxn id="696" idx="2"/>
            <a:endCxn id="699" idx="0"/>
          </p:cNvCxnSpPr>
          <p:nvPr/>
        </p:nvCxnSpPr>
        <p:spPr>
          <a:xfrm>
            <a:off x="4572044" y="3193630"/>
            <a:ext cx="0" cy="557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02" name="Google Shape;702;g3a2a31982c5_0_70"/>
          <p:cNvCxnSpPr>
            <a:stCxn id="699" idx="2"/>
            <a:endCxn id="700" idx="0"/>
          </p:cNvCxnSpPr>
          <p:nvPr/>
        </p:nvCxnSpPr>
        <p:spPr>
          <a:xfrm>
            <a:off x="4572004" y="4553438"/>
            <a:ext cx="0" cy="5334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on a stage&#10;&#10;Description automatically generated with low confidence" id="707" name="Google Shape;707;g3a2a31982c5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9036"/>
            <a:ext cx="9144000" cy="5144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708" name="Google Shape;708;g3a2a31982c5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713" name="Google Shape;713;g3a2a31982c5_0_243"/>
          <p:cNvPicPr preferRelativeResize="0"/>
          <p:nvPr/>
        </p:nvPicPr>
        <p:blipFill rotWithShape="1">
          <a:blip r:embed="rId3">
            <a:alphaModFix/>
          </a:blip>
          <a:srcRect b="11535" l="33074" r="0" t="0"/>
          <a:stretch/>
        </p:blipFill>
        <p:spPr>
          <a:xfrm>
            <a:off x="2150534" y="0"/>
            <a:ext cx="6993469" cy="6933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714" name="Google Shape;714;g3a2a31982c5_0_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3a2a31982c5_0_243"/>
          <p:cNvSpPr txBox="1"/>
          <p:nvPr/>
        </p:nvSpPr>
        <p:spPr>
          <a:xfrm>
            <a:off x="364243" y="1660140"/>
            <a:ext cx="36972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Principles &amp; Practices </a:t>
            </a:r>
            <a:b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Open Research</a:t>
            </a:r>
            <a:endParaRPr b="1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g3a2a31982c5_0_243"/>
          <p:cNvSpPr txBox="1"/>
          <p:nvPr/>
        </p:nvSpPr>
        <p:spPr>
          <a:xfrm>
            <a:off x="364243" y="2239799"/>
            <a:ext cx="36141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online module for undergraduate and </a:t>
            </a:r>
            <a:b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Masters students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3a2a31982c5_0_250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2400"/>
              <a:t>Module 6 – </a:t>
            </a:r>
            <a:r>
              <a:rPr b="1" lang="en-US" sz="2400"/>
              <a:t>Knowledge Dissemination</a:t>
            </a:r>
            <a:endParaRPr sz="2400"/>
          </a:p>
        </p:txBody>
      </p:sp>
      <p:grpSp>
        <p:nvGrpSpPr>
          <p:cNvPr id="722" name="Google Shape;722;g3a2a31982c5_0_250"/>
          <p:cNvGrpSpPr/>
          <p:nvPr/>
        </p:nvGrpSpPr>
        <p:grpSpPr>
          <a:xfrm>
            <a:off x="2698200" y="1555200"/>
            <a:ext cx="3747600" cy="3747600"/>
            <a:chOff x="1589314" y="1555200"/>
            <a:chExt cx="3747600" cy="3747600"/>
          </a:xfrm>
        </p:grpSpPr>
        <p:pic>
          <p:nvPicPr>
            <p:cNvPr descr="Shape, circle&#10;&#10;Description automatically generated" id="723" name="Google Shape;723;g3a2a31982c5_0_2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89314" y="1555200"/>
              <a:ext cx="3747600" cy="3747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4" name="Google Shape;724;g3a2a31982c5_0_250"/>
            <p:cNvSpPr txBox="1"/>
            <p:nvPr/>
          </p:nvSpPr>
          <p:spPr>
            <a:xfrm>
              <a:off x="1589314" y="1555200"/>
              <a:ext cx="3697500" cy="2041500"/>
            </a:xfrm>
            <a:prstGeom prst="rect">
              <a:avLst/>
            </a:prstGeom>
            <a:noFill/>
            <a:ln>
              <a:noFill/>
            </a:ln>
            <a:effectLst>
              <a:outerShdw blurRad="165100" sx="103000" rotWithShape="0" algn="tl" dir="2700000" dist="38100" sy="103000">
                <a:srgbClr val="000000">
                  <a:alpha val="24310"/>
                </a:srgbClr>
              </a:outerShdw>
            </a:effectLst>
          </p:spPr>
          <p:txBody>
            <a:bodyPr anchorCtr="0" anchor="t" bIns="108000" lIns="108000" spcFirstLastPara="1" rIns="108000" wrap="square" tIns="108000">
              <a:spAutoFit/>
            </a:bodyPr>
            <a:lstStyle/>
            <a:p>
              <a:pPr indent="0" lvl="0" marL="0" marR="0" rtl="0" algn="l">
                <a:lnSpc>
                  <a:spcPct val="10769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chemeClr val="lt1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Why is open knowledge dissemination important?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a2a31982c5_0_257"/>
          <p:cNvSpPr txBox="1"/>
          <p:nvPr>
            <p:ph idx="1" type="body"/>
          </p:nvPr>
        </p:nvSpPr>
        <p:spPr>
          <a:xfrm>
            <a:off x="254000" y="1209000"/>
            <a:ext cx="86259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100000"/>
              <a:buNone/>
            </a:pPr>
            <a:r>
              <a:rPr lang="en-US" sz="7200">
                <a:solidFill>
                  <a:srgbClr val="000000"/>
                </a:solidFill>
              </a:rPr>
              <a:t>Open dissemination methods facilitate:</a:t>
            </a:r>
            <a:endParaRPr sz="7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300000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300000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300000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300000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ct val="300000"/>
              <a:buNone/>
            </a:pPr>
            <a:r>
              <a:t/>
            </a:r>
            <a:endParaRPr b="1" sz="2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br>
              <a:rPr b="1" lang="en-US" sz="1400">
                <a:solidFill>
                  <a:srgbClr val="000000"/>
                </a:solidFill>
              </a:rPr>
            </a:br>
            <a:br>
              <a:rPr b="1" lang="en-US" sz="1400">
                <a:solidFill>
                  <a:srgbClr val="000000"/>
                </a:solidFill>
              </a:rPr>
            </a:br>
            <a:br>
              <a:rPr b="1" lang="en-US" sz="2400">
                <a:solidFill>
                  <a:srgbClr val="000000"/>
                </a:solidFill>
              </a:rPr>
            </a:br>
            <a:br>
              <a:rPr b="1" lang="en-US" sz="2400">
                <a:solidFill>
                  <a:srgbClr val="000000"/>
                </a:solidFill>
              </a:rPr>
            </a:br>
            <a:endParaRPr b="1" sz="2400">
              <a:solidFill>
                <a:srgbClr val="000000"/>
              </a:solidFill>
            </a:endParaRPr>
          </a:p>
        </p:txBody>
      </p:sp>
      <p:sp>
        <p:nvSpPr>
          <p:cNvPr id="730" name="Google Shape;730;g3a2a31982c5_0_257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Methods for Openly Disseminating Research</a:t>
            </a:r>
            <a:endParaRPr b="1" sz="2400"/>
          </a:p>
        </p:txBody>
      </p:sp>
      <p:grpSp>
        <p:nvGrpSpPr>
          <p:cNvPr id="731" name="Google Shape;731;g3a2a31982c5_0_257"/>
          <p:cNvGrpSpPr/>
          <p:nvPr/>
        </p:nvGrpSpPr>
        <p:grpSpPr>
          <a:xfrm>
            <a:off x="402987" y="1209000"/>
            <a:ext cx="8338026" cy="4710735"/>
            <a:chOff x="264100" y="1209000"/>
            <a:chExt cx="8338026" cy="4710735"/>
          </a:xfrm>
        </p:grpSpPr>
        <p:grpSp>
          <p:nvGrpSpPr>
            <p:cNvPr id="732" name="Google Shape;732;g3a2a31982c5_0_257"/>
            <p:cNvGrpSpPr/>
            <p:nvPr/>
          </p:nvGrpSpPr>
          <p:grpSpPr>
            <a:xfrm>
              <a:off x="264100" y="1209000"/>
              <a:ext cx="8263187" cy="4015799"/>
              <a:chOff x="184900" y="1315625"/>
              <a:chExt cx="8263187" cy="4015799"/>
            </a:xfrm>
          </p:grpSpPr>
          <p:pic>
            <p:nvPicPr>
              <p:cNvPr id="733" name="Google Shape;733;g3a2a31982c5_0_257"/>
              <p:cNvPicPr preferRelativeResize="0"/>
              <p:nvPr/>
            </p:nvPicPr>
            <p:blipFill rotWithShape="1">
              <a:blip r:embed="rId3">
                <a:alphaModFix/>
              </a:blip>
              <a:srcRect b="22245" l="45368" r="10627" t="0"/>
              <a:stretch/>
            </p:blipFill>
            <p:spPr>
              <a:xfrm>
                <a:off x="184900" y="1315625"/>
                <a:ext cx="4040074" cy="4015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34" name="Google Shape;734;g3a2a31982c5_0_257"/>
              <p:cNvSpPr txBox="1"/>
              <p:nvPr/>
            </p:nvSpPr>
            <p:spPr>
              <a:xfrm>
                <a:off x="274125" y="2275800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5" name="Google Shape;735;g3a2a31982c5_0_257"/>
              <p:cNvSpPr txBox="1"/>
              <p:nvPr/>
            </p:nvSpPr>
            <p:spPr>
              <a:xfrm>
                <a:off x="269075" y="3283275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6" name="Google Shape;736;g3a2a31982c5_0_257"/>
              <p:cNvSpPr txBox="1"/>
              <p:nvPr/>
            </p:nvSpPr>
            <p:spPr>
              <a:xfrm>
                <a:off x="274125" y="4247575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7" name="Google Shape;737;g3a2a31982c5_0_257"/>
              <p:cNvSpPr txBox="1"/>
              <p:nvPr/>
            </p:nvSpPr>
            <p:spPr>
              <a:xfrm>
                <a:off x="1101300" y="2306550"/>
                <a:ext cx="28749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Transparency in research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38" name="Google Shape;738;g3a2a31982c5_0_257"/>
              <p:cNvSpPr txBox="1"/>
              <p:nvPr/>
            </p:nvSpPr>
            <p:spPr>
              <a:xfrm>
                <a:off x="1030731" y="3208956"/>
                <a:ext cx="31941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Better access to knowledge for individuals and society</a:t>
                </a:r>
                <a:endParaRPr/>
              </a:p>
            </p:txBody>
          </p:sp>
          <p:sp>
            <p:nvSpPr>
              <p:cNvPr id="739" name="Google Shape;739;g3a2a31982c5_0_257"/>
              <p:cNvSpPr txBox="1"/>
              <p:nvPr/>
            </p:nvSpPr>
            <p:spPr>
              <a:xfrm>
                <a:off x="1101299" y="4278325"/>
                <a:ext cx="2663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Equity in access to knowledge</a:t>
                </a:r>
                <a:endParaRPr/>
              </a:p>
            </p:txBody>
          </p:sp>
          <p:pic>
            <p:nvPicPr>
              <p:cNvPr id="740" name="Google Shape;740;g3a2a31982c5_0_257"/>
              <p:cNvPicPr preferRelativeResize="0"/>
              <p:nvPr/>
            </p:nvPicPr>
            <p:blipFill rotWithShape="1">
              <a:blip r:embed="rId3">
                <a:alphaModFix/>
              </a:blip>
              <a:srcRect b="22245" l="45368" r="10627" t="0"/>
              <a:stretch/>
            </p:blipFill>
            <p:spPr>
              <a:xfrm>
                <a:off x="4408013" y="1315625"/>
                <a:ext cx="4040074" cy="4015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1" name="Google Shape;741;g3a2a31982c5_0_257"/>
              <p:cNvSpPr txBox="1"/>
              <p:nvPr/>
            </p:nvSpPr>
            <p:spPr>
              <a:xfrm>
                <a:off x="4503325" y="2283626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4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2" name="Google Shape;742;g3a2a31982c5_0_257"/>
              <p:cNvSpPr txBox="1"/>
              <p:nvPr/>
            </p:nvSpPr>
            <p:spPr>
              <a:xfrm>
                <a:off x="4503325" y="3294427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5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3" name="Google Shape;743;g3a2a31982c5_0_257"/>
              <p:cNvSpPr txBox="1"/>
              <p:nvPr/>
            </p:nvSpPr>
            <p:spPr>
              <a:xfrm>
                <a:off x="4503325" y="4305228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6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44" name="Google Shape;744;g3a2a31982c5_0_257"/>
              <p:cNvSpPr txBox="1"/>
              <p:nvPr/>
            </p:nvSpPr>
            <p:spPr>
              <a:xfrm>
                <a:off x="5324095" y="2206676"/>
                <a:ext cx="31239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Reshaping of how researchers are 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rewarded/incentivised to do research</a:t>
                </a:r>
                <a:endParaRPr/>
              </a:p>
            </p:txBody>
          </p:sp>
          <p:sp>
            <p:nvSpPr>
              <p:cNvPr id="745" name="Google Shape;745;g3a2a31982c5_0_257"/>
              <p:cNvSpPr txBox="1"/>
              <p:nvPr/>
            </p:nvSpPr>
            <p:spPr>
              <a:xfrm>
                <a:off x="5306937" y="3206325"/>
                <a:ext cx="31239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Rewarding methodological rigor and integrity, instead of just findings</a:t>
                </a:r>
                <a:endParaRPr/>
              </a:p>
            </p:txBody>
          </p:sp>
          <p:sp>
            <p:nvSpPr>
              <p:cNvPr id="746" name="Google Shape;746;g3a2a31982c5_0_257"/>
              <p:cNvSpPr txBox="1"/>
              <p:nvPr/>
            </p:nvSpPr>
            <p:spPr>
              <a:xfrm>
                <a:off x="5267860" y="4096044"/>
                <a:ext cx="3123900" cy="831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Quicker availability of research findings (compared to traditional routes)</a:t>
                </a:r>
                <a:endParaRPr/>
              </a:p>
            </p:txBody>
          </p:sp>
        </p:grpSp>
        <p:grpSp>
          <p:nvGrpSpPr>
            <p:cNvPr id="747" name="Google Shape;747;g3a2a31982c5_0_257"/>
            <p:cNvGrpSpPr/>
            <p:nvPr/>
          </p:nvGrpSpPr>
          <p:grpSpPr>
            <a:xfrm>
              <a:off x="4487213" y="4872740"/>
              <a:ext cx="4114913" cy="1046995"/>
              <a:chOff x="4487213" y="4872740"/>
              <a:chExt cx="4114913" cy="1046995"/>
            </a:xfrm>
          </p:grpSpPr>
          <p:pic>
            <p:nvPicPr>
              <p:cNvPr id="748" name="Google Shape;748;g3a2a31982c5_0_257"/>
              <p:cNvPicPr preferRelativeResize="0"/>
              <p:nvPr/>
            </p:nvPicPr>
            <p:blipFill rotWithShape="1">
              <a:blip r:embed="rId3">
                <a:alphaModFix/>
              </a:blip>
              <a:srcRect b="28109" l="45368" r="10627" t="51618"/>
              <a:stretch/>
            </p:blipFill>
            <p:spPr>
              <a:xfrm>
                <a:off x="4487213" y="4872740"/>
                <a:ext cx="4040074" cy="104699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49" name="Google Shape;749;g3a2a31982c5_0_257"/>
              <p:cNvSpPr txBox="1"/>
              <p:nvPr/>
            </p:nvSpPr>
            <p:spPr>
              <a:xfrm>
                <a:off x="4562052" y="5197203"/>
                <a:ext cx="708300" cy="46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1" i="0" lang="en-US" sz="18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7</a:t>
                </a:r>
                <a:endParaRPr b="1" i="0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750" name="Google Shape;750;g3a2a31982c5_0_257"/>
              <p:cNvSpPr txBox="1"/>
              <p:nvPr/>
            </p:nvSpPr>
            <p:spPr>
              <a:xfrm>
                <a:off x="5397826" y="5101543"/>
                <a:ext cx="32043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Making research more easily 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accessible, with less/no cost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"/>
          <p:cNvSpPr txBox="1"/>
          <p:nvPr>
            <p:ph type="title"/>
          </p:nvPr>
        </p:nvSpPr>
        <p:spPr>
          <a:xfrm>
            <a:off x="254000" y="254001"/>
            <a:ext cx="8625840" cy="802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2400"/>
              <a:t>Module 6 – </a:t>
            </a:r>
            <a:r>
              <a:rPr b="1" lang="en-US" sz="2400"/>
              <a:t>Knowledge Dissemination</a:t>
            </a:r>
            <a:endParaRPr sz="2400"/>
          </a:p>
        </p:txBody>
      </p:sp>
      <p:pic>
        <p:nvPicPr>
          <p:cNvPr descr="A picture containing diagram&#10;&#10;Description automatically generated" id="464" name="Google Shape;4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3120" y="1555200"/>
            <a:ext cx="3747600" cy="37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"/>
          <p:cNvSpPr txBox="1"/>
          <p:nvPr/>
        </p:nvSpPr>
        <p:spPr>
          <a:xfrm>
            <a:off x="2693120" y="1555200"/>
            <a:ext cx="3697632" cy="2079645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24313"/>
              </a:srgbClr>
            </a:outerShdw>
          </a:effectLst>
        </p:spPr>
        <p:txBody>
          <a:bodyPr anchorCtr="0" anchor="t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is the traditional approach to knowledge dissemination?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5" name="Google Shape;755;g3a2a31982c5_0_282"/>
          <p:cNvGrpSpPr/>
          <p:nvPr/>
        </p:nvGrpSpPr>
        <p:grpSpPr>
          <a:xfrm>
            <a:off x="-114248" y="817924"/>
            <a:ext cx="4574780" cy="2639462"/>
            <a:chOff x="-114248" y="817924"/>
            <a:chExt cx="4574780" cy="2639462"/>
          </a:xfrm>
        </p:grpSpPr>
        <p:sp>
          <p:nvSpPr>
            <p:cNvPr id="756" name="Google Shape;756;g3a2a31982c5_0_282"/>
            <p:cNvSpPr/>
            <p:nvPr/>
          </p:nvSpPr>
          <p:spPr>
            <a:xfrm>
              <a:off x="280932" y="927436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57" name="Google Shape;757;g3a2a31982c5_0_282"/>
            <p:cNvPicPr preferRelativeResize="0"/>
            <p:nvPr/>
          </p:nvPicPr>
          <p:blipFill rotWithShape="1">
            <a:blip r:embed="rId3">
              <a:alphaModFix/>
            </a:blip>
            <a:srcRect b="20961" l="0" r="58249" t="21656"/>
            <a:stretch/>
          </p:blipFill>
          <p:spPr>
            <a:xfrm rot="10800000">
              <a:off x="1466978" y="1375810"/>
              <a:ext cx="2692546" cy="2081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8" name="Google Shape;758;g3a2a31982c5_0_282"/>
            <p:cNvSpPr txBox="1"/>
            <p:nvPr/>
          </p:nvSpPr>
          <p:spPr>
            <a:xfrm>
              <a:off x="1894252" y="2007317"/>
              <a:ext cx="20730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Open dissemination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methods can also increase your visibility as a researcher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759" name="Google Shape;759;g3a2a31982c5_0_282"/>
            <p:cNvPicPr preferRelativeResize="0"/>
            <p:nvPr/>
          </p:nvPicPr>
          <p:blipFill rotWithShape="1">
            <a:blip r:embed="rId4">
              <a:alphaModFix/>
            </a:blip>
            <a:srcRect b="50391" l="0" r="0" t="0"/>
            <a:stretch/>
          </p:blipFill>
          <p:spPr>
            <a:xfrm>
              <a:off x="-114248" y="817924"/>
              <a:ext cx="2661510" cy="2529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0" name="Google Shape;760;g3a2a31982c5_0_282"/>
          <p:cNvGrpSpPr/>
          <p:nvPr/>
        </p:nvGrpSpPr>
        <p:grpSpPr>
          <a:xfrm>
            <a:off x="4129912" y="589238"/>
            <a:ext cx="4672014" cy="2789798"/>
            <a:chOff x="4129912" y="589238"/>
            <a:chExt cx="4672014" cy="2789798"/>
          </a:xfrm>
        </p:grpSpPr>
        <p:sp>
          <p:nvSpPr>
            <p:cNvPr id="761" name="Google Shape;761;g3a2a31982c5_0_282"/>
            <p:cNvSpPr/>
            <p:nvPr/>
          </p:nvSpPr>
          <p:spPr>
            <a:xfrm>
              <a:off x="4572000" y="927436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62" name="Google Shape;762;g3a2a31982c5_0_282"/>
            <p:cNvPicPr preferRelativeResize="0"/>
            <p:nvPr/>
          </p:nvPicPr>
          <p:blipFill rotWithShape="1">
            <a:blip r:embed="rId3">
              <a:alphaModFix/>
            </a:blip>
            <a:srcRect b="22124" l="0" r="58249" t="23072"/>
            <a:stretch/>
          </p:blipFill>
          <p:spPr>
            <a:xfrm>
              <a:off x="5534352" y="902118"/>
              <a:ext cx="1941106" cy="1388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3" name="Google Shape;763;g3a2a31982c5_0_282"/>
            <p:cNvPicPr preferRelativeResize="0"/>
            <p:nvPr/>
          </p:nvPicPr>
          <p:blipFill rotWithShape="1">
            <a:blip r:embed="rId5">
              <a:alphaModFix/>
            </a:blip>
            <a:srcRect b="54685" l="14571" r="26670" t="0"/>
            <a:stretch/>
          </p:blipFill>
          <p:spPr>
            <a:xfrm flipH="1">
              <a:off x="7116093" y="1031067"/>
              <a:ext cx="1685833" cy="2319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g3a2a31982c5_0_282"/>
            <p:cNvSpPr txBox="1"/>
            <p:nvPr/>
          </p:nvSpPr>
          <p:spPr>
            <a:xfrm>
              <a:off x="5625273" y="1082814"/>
              <a:ext cx="16182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nd the visibility of your research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con&#10;&#10;Description automatically generated with medium confidence" id="765" name="Google Shape;765;g3a2a31982c5_0_28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 rot="772368">
              <a:off x="4292123" y="751449"/>
              <a:ext cx="1641364" cy="16413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chart&#10;&#10;Description automatically generated" id="766" name="Google Shape;766;g3a2a31982c5_0_28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41955" y="2200353"/>
              <a:ext cx="1419845" cy="11756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7" name="Google Shape;767;g3a2a31982c5_0_282"/>
          <p:cNvSpPr txBox="1"/>
          <p:nvPr/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is open knowledge dissemination important?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8" name="Google Shape;768;g3a2a31982c5_0_282"/>
          <p:cNvGrpSpPr/>
          <p:nvPr/>
        </p:nvGrpSpPr>
        <p:grpSpPr>
          <a:xfrm>
            <a:off x="280932" y="2939013"/>
            <a:ext cx="4179600" cy="3061550"/>
            <a:chOff x="280932" y="2939013"/>
            <a:chExt cx="4179600" cy="3061550"/>
          </a:xfrm>
        </p:grpSpPr>
        <p:sp>
          <p:nvSpPr>
            <p:cNvPr id="769" name="Google Shape;769;g3a2a31982c5_0_282"/>
            <p:cNvSpPr/>
            <p:nvPr/>
          </p:nvSpPr>
          <p:spPr>
            <a:xfrm>
              <a:off x="280932" y="3488548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70" name="Google Shape;770;g3a2a31982c5_0_282"/>
            <p:cNvPicPr preferRelativeResize="0"/>
            <p:nvPr/>
          </p:nvPicPr>
          <p:blipFill rotWithShape="1">
            <a:blip r:embed="rId8">
              <a:alphaModFix/>
            </a:blip>
            <a:srcRect b="45593" l="0" r="28982" t="0"/>
            <a:stretch/>
          </p:blipFill>
          <p:spPr>
            <a:xfrm>
              <a:off x="2294277" y="2939013"/>
              <a:ext cx="2158068" cy="2977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g3a2a31982c5_0_282"/>
            <p:cNvPicPr preferRelativeResize="0"/>
            <p:nvPr/>
          </p:nvPicPr>
          <p:blipFill rotWithShape="1">
            <a:blip r:embed="rId3">
              <a:alphaModFix/>
            </a:blip>
            <a:srcRect b="20961" l="0" r="58249" t="21656"/>
            <a:stretch/>
          </p:blipFill>
          <p:spPr>
            <a:xfrm flipH="1" rot="10800000">
              <a:off x="547979" y="3918987"/>
              <a:ext cx="2692546" cy="2081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2" name="Google Shape;772;g3a2a31982c5_0_282"/>
            <p:cNvSpPr txBox="1"/>
            <p:nvPr/>
          </p:nvSpPr>
          <p:spPr>
            <a:xfrm>
              <a:off x="844199" y="4487130"/>
              <a:ext cx="19254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They make it easier for you to access the research and information you need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3" name="Google Shape;773;g3a2a31982c5_0_282"/>
          <p:cNvGrpSpPr/>
          <p:nvPr/>
        </p:nvGrpSpPr>
        <p:grpSpPr>
          <a:xfrm>
            <a:off x="4572000" y="3379385"/>
            <a:ext cx="4179600" cy="2560763"/>
            <a:chOff x="4572000" y="3379385"/>
            <a:chExt cx="4179600" cy="2560763"/>
          </a:xfrm>
        </p:grpSpPr>
        <p:grpSp>
          <p:nvGrpSpPr>
            <p:cNvPr id="774" name="Google Shape;774;g3a2a31982c5_0_282"/>
            <p:cNvGrpSpPr/>
            <p:nvPr/>
          </p:nvGrpSpPr>
          <p:grpSpPr>
            <a:xfrm>
              <a:off x="4572000" y="3379385"/>
              <a:ext cx="4179600" cy="2560763"/>
              <a:chOff x="4572000" y="3379385"/>
              <a:chExt cx="4179600" cy="2560763"/>
            </a:xfrm>
          </p:grpSpPr>
          <p:sp>
            <p:nvSpPr>
              <p:cNvPr id="775" name="Google Shape;775;g3a2a31982c5_0_282"/>
              <p:cNvSpPr/>
              <p:nvPr/>
            </p:nvSpPr>
            <p:spPr>
              <a:xfrm>
                <a:off x="4572000" y="3488548"/>
                <a:ext cx="4179600" cy="2451600"/>
              </a:xfrm>
              <a:prstGeom prst="rect">
                <a:avLst/>
              </a:prstGeom>
              <a:solidFill>
                <a:srgbClr val="F2C9F0"/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76" name="Google Shape;776;g3a2a31982c5_0_282"/>
              <p:cNvPicPr preferRelativeResize="0"/>
              <p:nvPr/>
            </p:nvPicPr>
            <p:blipFill rotWithShape="1">
              <a:blip r:embed="rId3">
                <a:alphaModFix/>
              </a:blip>
              <a:srcRect b="20961" l="0" r="58249" t="21656"/>
              <a:stretch/>
            </p:blipFill>
            <p:spPr>
              <a:xfrm>
                <a:off x="5327263" y="3379385"/>
                <a:ext cx="2549419" cy="2025097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77" name="Google Shape;777;g3a2a31982c5_0_282"/>
              <p:cNvPicPr preferRelativeResize="0"/>
              <p:nvPr/>
            </p:nvPicPr>
            <p:blipFill rotWithShape="1">
              <a:blip r:embed="rId9">
                <a:alphaModFix/>
              </a:blip>
              <a:srcRect b="56051" l="23330" r="0" t="0"/>
              <a:stretch/>
            </p:blipFill>
            <p:spPr>
              <a:xfrm flipH="1">
                <a:off x="5409448" y="3855805"/>
                <a:ext cx="3342152" cy="20815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78" name="Google Shape;778;g3a2a31982c5_0_282"/>
            <p:cNvSpPr txBox="1"/>
            <p:nvPr/>
          </p:nvSpPr>
          <p:spPr>
            <a:xfrm>
              <a:off x="5576988" y="3790280"/>
              <a:ext cx="19410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And give you more control over what, when and how you share your research</a:t>
              </a:r>
              <a:endParaRPr b="1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on a stage&#10;&#10;Description automatically generated with low confidence" id="783" name="Google Shape;783;g3a2a31982c5_0_3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9036"/>
            <a:ext cx="9144000" cy="5144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784" name="Google Shape;784;g3a2a31982c5_0_3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789" name="Google Shape;789;g3a2a31982c5_0_460"/>
          <p:cNvPicPr preferRelativeResize="0"/>
          <p:nvPr/>
        </p:nvPicPr>
        <p:blipFill rotWithShape="1">
          <a:blip r:embed="rId3">
            <a:alphaModFix/>
          </a:blip>
          <a:srcRect b="11535" l="33074" r="0" t="0"/>
          <a:stretch/>
        </p:blipFill>
        <p:spPr>
          <a:xfrm>
            <a:off x="2150534" y="0"/>
            <a:ext cx="6993469" cy="6933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790" name="Google Shape;790;g3a2a31982c5_0_4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3a2a31982c5_0_460"/>
          <p:cNvSpPr txBox="1"/>
          <p:nvPr/>
        </p:nvSpPr>
        <p:spPr>
          <a:xfrm>
            <a:off x="364243" y="1660140"/>
            <a:ext cx="36972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Principles &amp; Practices </a:t>
            </a:r>
            <a:b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Open Research</a:t>
            </a:r>
            <a:endParaRPr b="1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2" name="Google Shape;792;g3a2a31982c5_0_460"/>
          <p:cNvSpPr txBox="1"/>
          <p:nvPr/>
        </p:nvSpPr>
        <p:spPr>
          <a:xfrm>
            <a:off x="364243" y="2239799"/>
            <a:ext cx="36141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online module for undergraduate and </a:t>
            </a:r>
            <a:b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Masters students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a2a31982c5_0_467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2400"/>
              <a:t>Module 6 – </a:t>
            </a:r>
            <a:r>
              <a:rPr b="1" lang="en-US" sz="2400"/>
              <a:t>Knowledge Dissemination</a:t>
            </a:r>
            <a:endParaRPr sz="2400"/>
          </a:p>
        </p:txBody>
      </p:sp>
      <p:pic>
        <p:nvPicPr>
          <p:cNvPr descr="Diagram, venn diagram&#10;&#10;Description automatically generated" id="798" name="Google Shape;798;g3a2a31982c5_0_4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200" y="1555200"/>
            <a:ext cx="3747600" cy="37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g3a2a31982c5_0_467"/>
          <p:cNvSpPr txBox="1"/>
          <p:nvPr/>
        </p:nvSpPr>
        <p:spPr>
          <a:xfrm>
            <a:off x="2693120" y="1555200"/>
            <a:ext cx="3697500" cy="1113300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24310"/>
              </a:srgbClr>
            </a:outerShdw>
          </a:effectLst>
        </p:spPr>
        <p:txBody>
          <a:bodyPr anchorCtr="0" anchor="t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Open Access Publishing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a2a31982c5_0_473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is open access publishing?</a:t>
            </a:r>
            <a:endParaRPr b="1" sz="2400"/>
          </a:p>
        </p:txBody>
      </p:sp>
      <p:grpSp>
        <p:nvGrpSpPr>
          <p:cNvPr id="805" name="Google Shape;805;g3a2a31982c5_0_473"/>
          <p:cNvGrpSpPr/>
          <p:nvPr/>
        </p:nvGrpSpPr>
        <p:grpSpPr>
          <a:xfrm>
            <a:off x="1598155" y="1017447"/>
            <a:ext cx="5947829" cy="4682433"/>
            <a:chOff x="1598155" y="1017447"/>
            <a:chExt cx="5947829" cy="4682433"/>
          </a:xfrm>
        </p:grpSpPr>
        <p:grpSp>
          <p:nvGrpSpPr>
            <p:cNvPr id="806" name="Google Shape;806;g3a2a31982c5_0_473"/>
            <p:cNvGrpSpPr/>
            <p:nvPr/>
          </p:nvGrpSpPr>
          <p:grpSpPr>
            <a:xfrm>
              <a:off x="1598155" y="1017459"/>
              <a:ext cx="5947829" cy="4682421"/>
              <a:chOff x="1155474" y="1017459"/>
              <a:chExt cx="5947829" cy="4682421"/>
            </a:xfrm>
          </p:grpSpPr>
          <p:grpSp>
            <p:nvGrpSpPr>
              <p:cNvPr id="807" name="Google Shape;807;g3a2a31982c5_0_473"/>
              <p:cNvGrpSpPr/>
              <p:nvPr/>
            </p:nvGrpSpPr>
            <p:grpSpPr>
              <a:xfrm>
                <a:off x="1157992" y="1017459"/>
                <a:ext cx="5942700" cy="876600"/>
                <a:chOff x="1155474" y="1017459"/>
                <a:chExt cx="5942700" cy="876600"/>
              </a:xfrm>
            </p:grpSpPr>
            <p:sp>
              <p:nvSpPr>
                <p:cNvPr id="808" name="Google Shape;808;g3a2a31982c5_0_473"/>
                <p:cNvSpPr/>
                <p:nvPr/>
              </p:nvSpPr>
              <p:spPr>
                <a:xfrm>
                  <a:off x="1155474" y="1017459"/>
                  <a:ext cx="5942700" cy="876600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2C9F0"/>
                </a:soli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51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9" name="Google Shape;809;g3a2a31982c5_0_473"/>
                <p:cNvSpPr txBox="1"/>
                <p:nvPr/>
              </p:nvSpPr>
              <p:spPr>
                <a:xfrm>
                  <a:off x="2393103" y="1017459"/>
                  <a:ext cx="4458300" cy="876600"/>
                </a:xfrm>
                <a:prstGeom prst="rect">
                  <a:avLst/>
                </a:prstGeom>
                <a:solidFill>
                  <a:srgbClr val="F2C9F0"/>
                </a:solidFill>
                <a:ln>
                  <a:noFill/>
                </a:ln>
              </p:spPr>
              <p:txBody>
                <a:bodyPr anchorCtr="0" anchor="ctr" bIns="83800" lIns="83800" spcFirstLastPara="1" rIns="83800" wrap="square" tIns="83800">
                  <a:noAutofit/>
                </a:bodyPr>
                <a:lstStyle/>
                <a:p>
                  <a:pPr indent="0" lvl="0" marL="0" marR="0" rtl="0" algn="l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br>
                    <a:rPr b="0" i="0" lang="en-US" sz="14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</a:b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Open access publishing means publishing research in a format so that it is made openly available for anyone to read, without any cost to the reader.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  <p:grpSp>
            <p:nvGrpSpPr>
              <p:cNvPr id="810" name="Google Shape;810;g3a2a31982c5_0_473"/>
              <p:cNvGrpSpPr/>
              <p:nvPr/>
            </p:nvGrpSpPr>
            <p:grpSpPr>
              <a:xfrm>
                <a:off x="1155474" y="2235949"/>
                <a:ext cx="5947829" cy="993311"/>
                <a:chOff x="1155474" y="2226188"/>
                <a:chExt cx="5947829" cy="993311"/>
              </a:xfrm>
            </p:grpSpPr>
            <p:sp>
              <p:nvSpPr>
                <p:cNvPr id="811" name="Google Shape;811;g3a2a31982c5_0_473"/>
                <p:cNvSpPr/>
                <p:nvPr/>
              </p:nvSpPr>
              <p:spPr>
                <a:xfrm>
                  <a:off x="1155474" y="2284544"/>
                  <a:ext cx="5945100" cy="876600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2C9F0"/>
                </a:soli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51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2" name="Google Shape;812;g3a2a31982c5_0_473"/>
                <p:cNvSpPr txBox="1"/>
                <p:nvPr/>
              </p:nvSpPr>
              <p:spPr>
                <a:xfrm>
                  <a:off x="2390603" y="2284544"/>
                  <a:ext cx="4712700" cy="876600"/>
                </a:xfrm>
                <a:prstGeom prst="rect">
                  <a:avLst/>
                </a:prstGeom>
                <a:solidFill>
                  <a:srgbClr val="F2C9F0"/>
                </a:solidFill>
                <a:ln>
                  <a:noFill/>
                </a:ln>
              </p:spPr>
              <p:txBody>
                <a:bodyPr anchorCtr="0" anchor="ctr" bIns="83800" lIns="83800" spcFirstLastPara="1" rIns="83800" wrap="square" tIns="83800">
                  <a:noAutofit/>
                </a:bodyPr>
                <a:lstStyle/>
                <a:p>
                  <a:pPr indent="0" lvl="0" marL="0" marR="0" rtl="0" algn="l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There are many dedicated open access journals where people can publish their research openly.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813" name="Google Shape;813;g3a2a31982c5_0_47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0" r="0" t="0"/>
                <a:stretch/>
              </p:blipFill>
              <p:spPr>
                <a:xfrm>
                  <a:off x="1281179" y="2226188"/>
                  <a:ext cx="953994" cy="99331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4" name="Google Shape;814;g3a2a31982c5_0_473"/>
              <p:cNvGrpSpPr/>
              <p:nvPr/>
            </p:nvGrpSpPr>
            <p:grpSpPr>
              <a:xfrm>
                <a:off x="1155474" y="4789641"/>
                <a:ext cx="5947800" cy="910239"/>
                <a:chOff x="1155474" y="4789641"/>
                <a:chExt cx="5947800" cy="910239"/>
              </a:xfrm>
            </p:grpSpPr>
            <p:sp>
              <p:nvSpPr>
                <p:cNvPr id="815" name="Google Shape;815;g3a2a31982c5_0_473"/>
                <p:cNvSpPr/>
                <p:nvPr/>
              </p:nvSpPr>
              <p:spPr>
                <a:xfrm>
                  <a:off x="1155474" y="4823280"/>
                  <a:ext cx="5947800" cy="876600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2C9F0"/>
                </a:soli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51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16" name="Google Shape;816;g3a2a31982c5_0_473"/>
                <p:cNvSpPr txBox="1"/>
                <p:nvPr/>
              </p:nvSpPr>
              <p:spPr>
                <a:xfrm>
                  <a:off x="2390640" y="4823268"/>
                  <a:ext cx="4460700" cy="876600"/>
                </a:xfrm>
                <a:prstGeom prst="rect">
                  <a:avLst/>
                </a:prstGeom>
                <a:solidFill>
                  <a:srgbClr val="F2C9F0"/>
                </a:solidFill>
                <a:ln>
                  <a:noFill/>
                </a:ln>
              </p:spPr>
              <p:txBody>
                <a:bodyPr anchorCtr="0" anchor="ctr" bIns="83800" lIns="83800" spcFirstLastPara="1" rIns="83800" wrap="square" tIns="83800">
                  <a:noAutofit/>
                </a:bodyPr>
                <a:lstStyle/>
                <a:p>
                  <a:pPr indent="0" lvl="0" marL="0" marR="0" rtl="0" algn="l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br>
                    <a:rPr b="0" i="0" lang="en-US" sz="14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</a:b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Research funders are increasingly requiring funded researchers to publish their findings open access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  <a:p>
                  <a:pPr indent="0" lvl="0" marL="0" marR="0" rtl="0" algn="l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pic>
              <p:nvPicPr>
                <p:cNvPr id="817" name="Google Shape;817;g3a2a31982c5_0_47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1363832" y="4789641"/>
                  <a:ext cx="764876" cy="9102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8" name="Google Shape;818;g3a2a31982c5_0_473"/>
              <p:cNvGrpSpPr/>
              <p:nvPr/>
            </p:nvGrpSpPr>
            <p:grpSpPr>
              <a:xfrm>
                <a:off x="1155474" y="3571151"/>
                <a:ext cx="5947800" cy="876600"/>
                <a:chOff x="1155474" y="3397854"/>
                <a:chExt cx="5947800" cy="876600"/>
              </a:xfrm>
            </p:grpSpPr>
            <p:sp>
              <p:nvSpPr>
                <p:cNvPr id="819" name="Google Shape;819;g3a2a31982c5_0_473"/>
                <p:cNvSpPr/>
                <p:nvPr/>
              </p:nvSpPr>
              <p:spPr>
                <a:xfrm>
                  <a:off x="1155474" y="3397854"/>
                  <a:ext cx="5947800" cy="876600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2C9F0"/>
                </a:soli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51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20" name="Google Shape;820;g3a2a31982c5_0_473"/>
                <p:cNvSpPr txBox="1"/>
                <p:nvPr/>
              </p:nvSpPr>
              <p:spPr>
                <a:xfrm>
                  <a:off x="2393103" y="3397854"/>
                  <a:ext cx="4458300" cy="876600"/>
                </a:xfrm>
                <a:prstGeom prst="rect">
                  <a:avLst/>
                </a:prstGeom>
                <a:solidFill>
                  <a:srgbClr val="F2C9F0"/>
                </a:solidFill>
                <a:ln>
                  <a:noFill/>
                </a:ln>
              </p:spPr>
              <p:txBody>
                <a:bodyPr anchorCtr="0" anchor="ctr" bIns="83800" lIns="83800" spcFirstLastPara="1" rIns="83800" wrap="square" tIns="83800">
                  <a:noAutofit/>
                </a:bodyPr>
                <a:lstStyle/>
                <a:p>
                  <a:pPr indent="0" lvl="0" marL="0" marR="0" rtl="0" algn="l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There are also increasing numbers of journals offering an open access publishing option, in addition to the standard publishing approach.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grpSp>
              <p:nvGrpSpPr>
                <p:cNvPr id="821" name="Google Shape;821;g3a2a31982c5_0_473"/>
                <p:cNvGrpSpPr/>
                <p:nvPr/>
              </p:nvGrpSpPr>
              <p:grpSpPr>
                <a:xfrm>
                  <a:off x="1387644" y="3429000"/>
                  <a:ext cx="741063" cy="792274"/>
                  <a:chOff x="1387644" y="3429000"/>
                  <a:chExt cx="741063" cy="792274"/>
                </a:xfrm>
              </p:grpSpPr>
              <p:pic>
                <p:nvPicPr>
                  <p:cNvPr id="822" name="Google Shape;822;g3a2a31982c5_0_473"/>
                  <p:cNvPicPr preferRelativeResize="0"/>
                  <p:nvPr/>
                </p:nvPicPr>
                <p:blipFill rotWithShape="1">
                  <a:blip r:embed="rId5">
                    <a:alphaModFix/>
                  </a:blip>
                  <a:srcRect b="0" l="0" r="0" t="0"/>
                  <a:stretch/>
                </p:blipFill>
                <p:spPr>
                  <a:xfrm>
                    <a:off x="1387644" y="3429000"/>
                    <a:ext cx="741063" cy="79227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823" name="Google Shape;823;g3a2a31982c5_0_473"/>
                  <p:cNvSpPr/>
                  <p:nvPr/>
                </p:nvSpPr>
                <p:spPr>
                  <a:xfrm>
                    <a:off x="1854200" y="3676331"/>
                    <a:ext cx="55800" cy="1338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F2C9F0"/>
                  </a:solidFill>
                  <a:ln cap="flat" cmpd="sng" w="25400">
                    <a:solidFill>
                      <a:srgbClr val="F2C9F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4" name="Google Shape;824;g3a2a31982c5_0_473"/>
                  <p:cNvSpPr/>
                  <p:nvPr/>
                </p:nvSpPr>
                <p:spPr>
                  <a:xfrm rot="-3907178">
                    <a:off x="1867057" y="3756162"/>
                    <a:ext cx="45636" cy="57579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5" name="Google Shape;825;g3a2a31982c5_0_473"/>
                  <p:cNvSpPr/>
                  <p:nvPr/>
                </p:nvSpPr>
                <p:spPr>
                  <a:xfrm rot="-6627379">
                    <a:off x="1827301" y="3751196"/>
                    <a:ext cx="80688" cy="90941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6" name="Google Shape;826;g3a2a31982c5_0_473"/>
                  <p:cNvSpPr/>
                  <p:nvPr/>
                </p:nvSpPr>
                <p:spPr>
                  <a:xfrm rot="-8698218">
                    <a:off x="1880692" y="3757455"/>
                    <a:ext cx="74739" cy="45861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27" name="Google Shape;827;g3a2a31982c5_0_473"/>
                  <p:cNvSpPr/>
                  <p:nvPr/>
                </p:nvSpPr>
                <p:spPr>
                  <a:xfrm rot="-6514649">
                    <a:off x="1830290" y="3609082"/>
                    <a:ext cx="76274" cy="67452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pic>
          <p:nvPicPr>
            <p:cNvPr id="828" name="Google Shape;828;g3a2a31982c5_0_47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23860" y="1017447"/>
              <a:ext cx="841908" cy="8421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a2a31982c5_0_50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2400">
                <a:solidFill>
                  <a:srgbClr val="252244"/>
                </a:solidFill>
              </a:rPr>
              <a:t>What is open access publishing?</a:t>
            </a:r>
            <a:endParaRPr/>
          </a:p>
        </p:txBody>
      </p:sp>
      <p:grpSp>
        <p:nvGrpSpPr>
          <p:cNvPr id="834" name="Google Shape;834;g3a2a31982c5_0_501"/>
          <p:cNvGrpSpPr/>
          <p:nvPr/>
        </p:nvGrpSpPr>
        <p:grpSpPr>
          <a:xfrm>
            <a:off x="1598155" y="1320483"/>
            <a:ext cx="5948491" cy="4217021"/>
            <a:chOff x="1598155" y="1201755"/>
            <a:chExt cx="5948491" cy="4217021"/>
          </a:xfrm>
        </p:grpSpPr>
        <p:grpSp>
          <p:nvGrpSpPr>
            <p:cNvPr id="835" name="Google Shape;835;g3a2a31982c5_0_501"/>
            <p:cNvGrpSpPr/>
            <p:nvPr/>
          </p:nvGrpSpPr>
          <p:grpSpPr>
            <a:xfrm>
              <a:off x="1598155" y="4342676"/>
              <a:ext cx="5947800" cy="1076100"/>
              <a:chOff x="1598155" y="4342676"/>
              <a:chExt cx="5947800" cy="1076100"/>
            </a:xfrm>
          </p:grpSpPr>
          <p:sp>
            <p:nvSpPr>
              <p:cNvPr id="836" name="Google Shape;836;g3a2a31982c5_0_501"/>
              <p:cNvSpPr/>
              <p:nvPr/>
            </p:nvSpPr>
            <p:spPr>
              <a:xfrm>
                <a:off x="1598155" y="4342676"/>
                <a:ext cx="5947800" cy="1076100"/>
              </a:xfrm>
              <a:prstGeom prst="roundRect">
                <a:avLst>
                  <a:gd fmla="val 10000" name="adj"/>
                </a:avLst>
              </a:prstGeom>
              <a:solidFill>
                <a:srgbClr val="F2C9F0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51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g3a2a31982c5_0_501"/>
              <p:cNvSpPr/>
              <p:nvPr/>
            </p:nvSpPr>
            <p:spPr>
              <a:xfrm>
                <a:off x="1800475" y="4463399"/>
                <a:ext cx="792000" cy="792000"/>
              </a:xfrm>
              <a:prstGeom prst="ellipse">
                <a:avLst/>
              </a:prstGeom>
              <a:solidFill>
                <a:srgbClr val="9127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38" name="Google Shape;838;g3a2a31982c5_0_501"/>
              <p:cNvPicPr preferRelativeResize="0"/>
              <p:nvPr/>
            </p:nvPicPr>
            <p:blipFill rotWithShape="1">
              <a:blip r:embed="rId3">
                <a:alphaModFix/>
              </a:blip>
              <a:srcRect b="85039" l="31755" r="55353" t="3936"/>
              <a:stretch/>
            </p:blipFill>
            <p:spPr>
              <a:xfrm>
                <a:off x="1895702" y="4541379"/>
                <a:ext cx="635610" cy="63604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39" name="Google Shape;839;g3a2a31982c5_0_501"/>
              <p:cNvSpPr txBox="1"/>
              <p:nvPr/>
            </p:nvSpPr>
            <p:spPr>
              <a:xfrm>
                <a:off x="2705176" y="4403699"/>
                <a:ext cx="4616700" cy="95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1278E"/>
                  </a:buClr>
                  <a:buSzPts val="18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3A3838"/>
                    </a:solidFill>
                    <a:latin typeface="Roboto"/>
                    <a:ea typeface="Roboto"/>
                    <a:cs typeface="Roboto"/>
                    <a:sym typeface="Roboto"/>
                  </a:rPr>
                  <a:t>It also reflects a bigger problem of costs in publishing either way: that public money funds research but there are always costs involved for the public to be able to access it!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40" name="Google Shape;840;g3a2a31982c5_0_501"/>
            <p:cNvGrpSpPr/>
            <p:nvPr/>
          </p:nvGrpSpPr>
          <p:grpSpPr>
            <a:xfrm>
              <a:off x="1600673" y="2772215"/>
              <a:ext cx="5942700" cy="1076100"/>
              <a:chOff x="1600673" y="3065830"/>
              <a:chExt cx="5942700" cy="1076100"/>
            </a:xfrm>
          </p:grpSpPr>
          <p:sp>
            <p:nvSpPr>
              <p:cNvPr id="841" name="Google Shape;841;g3a2a31982c5_0_501"/>
              <p:cNvSpPr/>
              <p:nvPr/>
            </p:nvSpPr>
            <p:spPr>
              <a:xfrm>
                <a:off x="1600673" y="3065830"/>
                <a:ext cx="5942700" cy="1076100"/>
              </a:xfrm>
              <a:prstGeom prst="roundRect">
                <a:avLst>
                  <a:gd fmla="val 10000" name="adj"/>
                </a:avLst>
              </a:prstGeom>
              <a:solidFill>
                <a:srgbClr val="F2C9F0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51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g3a2a31982c5_0_501"/>
              <p:cNvSpPr/>
              <p:nvPr/>
            </p:nvSpPr>
            <p:spPr>
              <a:xfrm>
                <a:off x="1795784" y="3154077"/>
                <a:ext cx="792000" cy="792000"/>
              </a:xfrm>
              <a:prstGeom prst="ellipse">
                <a:avLst/>
              </a:prstGeom>
              <a:solidFill>
                <a:srgbClr val="9127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43" name="Google Shape;843;g3a2a31982c5_0_501"/>
              <p:cNvPicPr preferRelativeResize="0"/>
              <p:nvPr/>
            </p:nvPicPr>
            <p:blipFill rotWithShape="1">
              <a:blip r:embed="rId3">
                <a:alphaModFix/>
              </a:blip>
              <a:srcRect b="75490" l="8501" r="78607" t="11761"/>
              <a:stretch/>
            </p:blipFill>
            <p:spPr>
              <a:xfrm>
                <a:off x="1975694" y="3300872"/>
                <a:ext cx="450345" cy="4716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44" name="Google Shape;844;g3a2a31982c5_0_501"/>
              <p:cNvSpPr txBox="1"/>
              <p:nvPr/>
            </p:nvSpPr>
            <p:spPr>
              <a:xfrm>
                <a:off x="2782895" y="3382829"/>
                <a:ext cx="3203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1278E"/>
                  </a:buClr>
                  <a:buSzPts val="18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3A3838"/>
                    </a:solidFill>
                    <a:latin typeface="Roboto"/>
                    <a:ea typeface="Roboto"/>
                    <a:cs typeface="Roboto"/>
                    <a:sym typeface="Roboto"/>
                  </a:rPr>
                  <a:t>This is a barrier to open publishing</a:t>
                </a:r>
                <a:endParaRPr b="0" i="0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845" name="Google Shape;845;g3a2a31982c5_0_501"/>
            <p:cNvGrpSpPr/>
            <p:nvPr/>
          </p:nvGrpSpPr>
          <p:grpSpPr>
            <a:xfrm>
              <a:off x="1603946" y="1201755"/>
              <a:ext cx="5942700" cy="1076100"/>
              <a:chOff x="1600673" y="1788984"/>
              <a:chExt cx="5942700" cy="1076100"/>
            </a:xfrm>
          </p:grpSpPr>
          <p:sp>
            <p:nvSpPr>
              <p:cNvPr id="846" name="Google Shape;846;g3a2a31982c5_0_501"/>
              <p:cNvSpPr/>
              <p:nvPr/>
            </p:nvSpPr>
            <p:spPr>
              <a:xfrm>
                <a:off x="1600673" y="1788984"/>
                <a:ext cx="5942700" cy="1076100"/>
              </a:xfrm>
              <a:prstGeom prst="roundRect">
                <a:avLst>
                  <a:gd fmla="val 10000" name="adj"/>
                </a:avLst>
              </a:prstGeom>
              <a:solidFill>
                <a:srgbClr val="F2C9F0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51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g3a2a31982c5_0_501"/>
              <p:cNvSpPr/>
              <p:nvPr/>
            </p:nvSpPr>
            <p:spPr>
              <a:xfrm>
                <a:off x="1739312" y="1917840"/>
                <a:ext cx="792000" cy="792000"/>
              </a:xfrm>
              <a:prstGeom prst="ellipse">
                <a:avLst/>
              </a:prstGeom>
              <a:solidFill>
                <a:srgbClr val="91278E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8" name="Google Shape;848;g3a2a31982c5_0_501"/>
              <p:cNvSpPr txBox="1"/>
              <p:nvPr/>
            </p:nvSpPr>
            <p:spPr>
              <a:xfrm>
                <a:off x="2705176" y="1875840"/>
                <a:ext cx="4729500" cy="738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1278E"/>
                  </a:buClr>
                  <a:buSzPts val="18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3A3838"/>
                    </a:solidFill>
                    <a:latin typeface="Roboto"/>
                    <a:ea typeface="Roboto"/>
                    <a:cs typeface="Roboto"/>
                    <a:sym typeface="Roboto"/>
                  </a:rPr>
                  <a:t>Open access publishing has costs for the researcher, though, who usually has to pay fees to make their research openly available</a:t>
                </a:r>
                <a:r>
                  <a:rPr b="1" i="0" lang="en-US" sz="1400" u="none" cap="none" strike="noStrike">
                    <a:solidFill>
                      <a:srgbClr val="91278E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endParaRPr b="0" i="0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descr="Icon&#10;&#10;Description automatically generated" id="849" name="Google Shape;849;g3a2a31982c5_0_501"/>
              <p:cNvPicPr preferRelativeResize="0"/>
              <p:nvPr/>
            </p:nvPicPr>
            <p:blipFill rotWithShape="1">
              <a:blip r:embed="rId4">
                <a:alphaModFix/>
              </a:blip>
              <a:srcRect b="28373" l="42098" r="42469" t="28545"/>
              <a:stretch/>
            </p:blipFill>
            <p:spPr>
              <a:xfrm>
                <a:off x="1975694" y="2038124"/>
                <a:ext cx="327398" cy="51411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a2a31982c5_0_52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is open access publishing?</a:t>
            </a:r>
            <a:endParaRPr b="1" sz="2400"/>
          </a:p>
        </p:txBody>
      </p:sp>
      <p:pic>
        <p:nvPicPr>
          <p:cNvPr id="855" name="Google Shape;855;g3a2a31982c5_0_5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4310" y="1384536"/>
            <a:ext cx="2688900" cy="47976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6" name="Google Shape;856;g3a2a31982c5_0_521"/>
          <p:cNvGrpSpPr/>
          <p:nvPr/>
        </p:nvGrpSpPr>
        <p:grpSpPr>
          <a:xfrm>
            <a:off x="4615241" y="438789"/>
            <a:ext cx="3464165" cy="2398804"/>
            <a:chOff x="3839973" y="687144"/>
            <a:chExt cx="3464165" cy="2398804"/>
          </a:xfrm>
        </p:grpSpPr>
        <p:pic>
          <p:nvPicPr>
            <p:cNvPr id="857" name="Google Shape;857;g3a2a31982c5_0_521"/>
            <p:cNvPicPr preferRelativeResize="0"/>
            <p:nvPr/>
          </p:nvPicPr>
          <p:blipFill rotWithShape="1">
            <a:blip r:embed="rId4">
              <a:alphaModFix/>
            </a:blip>
            <a:srcRect b="20961" l="0" r="58249" t="21656"/>
            <a:stretch/>
          </p:blipFill>
          <p:spPr>
            <a:xfrm flipH="1">
              <a:off x="3839973" y="687144"/>
              <a:ext cx="3464165" cy="23988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g3a2a31982c5_0_521"/>
            <p:cNvSpPr txBox="1"/>
            <p:nvPr/>
          </p:nvSpPr>
          <p:spPr>
            <a:xfrm>
              <a:off x="4318238" y="1175100"/>
              <a:ext cx="26889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There are other approaches, like pre-prints, that can help get around these issues- we’ll discuss these soon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g3a2a31982c5_0_529"/>
          <p:cNvGrpSpPr/>
          <p:nvPr/>
        </p:nvGrpSpPr>
        <p:grpSpPr>
          <a:xfrm>
            <a:off x="-20200" y="1472400"/>
            <a:ext cx="8611600" cy="3913200"/>
            <a:chOff x="-20200" y="1472400"/>
            <a:chExt cx="8611600" cy="3913200"/>
          </a:xfrm>
        </p:grpSpPr>
        <p:sp>
          <p:nvSpPr>
            <p:cNvPr id="864" name="Google Shape;864;g3a2a31982c5_0_529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5" name="Google Shape;865;g3a2a31982c5_0_529"/>
            <p:cNvPicPr preferRelativeResize="0"/>
            <p:nvPr/>
          </p:nvPicPr>
          <p:blipFill rotWithShape="1">
            <a:blip r:embed="rId3">
              <a:alphaModFix/>
            </a:blip>
            <a:srcRect b="15623" l="0" r="58249" t="21680"/>
            <a:stretch/>
          </p:blipFill>
          <p:spPr>
            <a:xfrm flipH="1">
              <a:off x="1692901" y="1691316"/>
              <a:ext cx="2894650" cy="24231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g3a2a31982c5_0_529"/>
            <p:cNvSpPr txBox="1"/>
            <p:nvPr/>
          </p:nvSpPr>
          <p:spPr>
            <a:xfrm>
              <a:off x="2001929" y="2090400"/>
              <a:ext cx="24300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 is easier for everyone, including you, to access research if is published as open access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67" name="Google Shape;867;g3a2a31982c5_0_529"/>
            <p:cNvPicPr preferRelativeResize="0"/>
            <p:nvPr/>
          </p:nvPicPr>
          <p:blipFill rotWithShape="1">
            <a:blip r:embed="rId4">
              <a:alphaModFix/>
            </a:blip>
            <a:srcRect b="53997" l="0" r="0" t="0"/>
            <a:stretch/>
          </p:blipFill>
          <p:spPr>
            <a:xfrm flipH="1">
              <a:off x="-20200" y="2725215"/>
              <a:ext cx="3000000" cy="2644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8" name="Google Shape;868;g3a2a31982c5_0_529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Benefits of Open Access</a:t>
            </a:r>
            <a:endParaRPr b="1" sz="2400"/>
          </a:p>
        </p:txBody>
      </p:sp>
      <p:grpSp>
        <p:nvGrpSpPr>
          <p:cNvPr id="869" name="Google Shape;869;g3a2a31982c5_0_529"/>
          <p:cNvGrpSpPr/>
          <p:nvPr/>
        </p:nvGrpSpPr>
        <p:grpSpPr>
          <a:xfrm>
            <a:off x="4473289" y="1563150"/>
            <a:ext cx="4340213" cy="3806214"/>
            <a:chOff x="4473289" y="1563150"/>
            <a:chExt cx="4340213" cy="3806214"/>
          </a:xfrm>
        </p:grpSpPr>
        <p:pic>
          <p:nvPicPr>
            <p:cNvPr id="870" name="Google Shape;870;g3a2a31982c5_0_529"/>
            <p:cNvPicPr preferRelativeResize="0"/>
            <p:nvPr/>
          </p:nvPicPr>
          <p:blipFill rotWithShape="1">
            <a:blip r:embed="rId3">
              <a:alphaModFix/>
            </a:blip>
            <a:srcRect b="22018" l="0" r="58249" t="20400"/>
            <a:stretch/>
          </p:blipFill>
          <p:spPr>
            <a:xfrm>
              <a:off x="4473289" y="1563150"/>
              <a:ext cx="3288845" cy="25512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g3a2a31982c5_0_529"/>
            <p:cNvPicPr preferRelativeResize="0"/>
            <p:nvPr/>
          </p:nvPicPr>
          <p:blipFill rotWithShape="1">
            <a:blip r:embed="rId5">
              <a:alphaModFix/>
            </a:blip>
            <a:srcRect b="47296" l="0" r="9255" t="0"/>
            <a:stretch/>
          </p:blipFill>
          <p:spPr>
            <a:xfrm>
              <a:off x="6478351" y="3064306"/>
              <a:ext cx="2335151" cy="2305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2" name="Google Shape;872;g3a2a31982c5_0_529"/>
            <p:cNvSpPr txBox="1"/>
            <p:nvPr/>
          </p:nvSpPr>
          <p:spPr>
            <a:xfrm>
              <a:off x="4811876" y="2305636"/>
              <a:ext cx="2455500" cy="105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Open access publishing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allows citizens to share in knowledge and evidence on issues that affects them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7" name="Google Shape;877;g3a2a31982c5_0_542"/>
          <p:cNvGrpSpPr/>
          <p:nvPr/>
        </p:nvGrpSpPr>
        <p:grpSpPr>
          <a:xfrm>
            <a:off x="260913" y="1384824"/>
            <a:ext cx="8330487" cy="4026508"/>
            <a:chOff x="260913" y="1384824"/>
            <a:chExt cx="8330487" cy="4026508"/>
          </a:xfrm>
        </p:grpSpPr>
        <p:sp>
          <p:nvSpPr>
            <p:cNvPr id="878" name="Google Shape;878;g3a2a31982c5_0_542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79" name="Google Shape;879;g3a2a31982c5_0_5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0913" y="2260829"/>
              <a:ext cx="2175125" cy="31505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0" name="Google Shape;880;g3a2a31982c5_0_54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1431688" y="2457867"/>
              <a:ext cx="1172351" cy="1694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Google Shape;881;g3a2a31982c5_0_542"/>
            <p:cNvPicPr preferRelativeResize="0"/>
            <p:nvPr/>
          </p:nvPicPr>
          <p:blipFill rotWithShape="1">
            <a:blip r:embed="rId5">
              <a:alphaModFix/>
            </a:blip>
            <a:srcRect b="21559" l="0" r="58249" t="20903"/>
            <a:stretch/>
          </p:blipFill>
          <p:spPr>
            <a:xfrm flipH="1">
              <a:off x="1997916" y="1384824"/>
              <a:ext cx="2970422" cy="21561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2" name="Google Shape;882;g3a2a31982c5_0_542"/>
            <p:cNvSpPr txBox="1"/>
            <p:nvPr/>
          </p:nvSpPr>
          <p:spPr>
            <a:xfrm>
              <a:off x="2282916" y="1823524"/>
              <a:ext cx="2524200" cy="89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Open access publications can increase exposure and impact of your research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83" name="Google Shape;883;g3a2a31982c5_0_542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Benefits of Open Access</a:t>
            </a:r>
            <a:endParaRPr b="1" sz="2400"/>
          </a:p>
        </p:txBody>
      </p:sp>
      <p:grpSp>
        <p:nvGrpSpPr>
          <p:cNvPr id="884" name="Google Shape;884;g3a2a31982c5_0_542"/>
          <p:cNvGrpSpPr/>
          <p:nvPr/>
        </p:nvGrpSpPr>
        <p:grpSpPr>
          <a:xfrm>
            <a:off x="4741890" y="1800723"/>
            <a:ext cx="3634188" cy="3703231"/>
            <a:chOff x="4741890" y="1800723"/>
            <a:chExt cx="3634188" cy="3703231"/>
          </a:xfrm>
        </p:grpSpPr>
        <p:pic>
          <p:nvPicPr>
            <p:cNvPr id="885" name="Google Shape;885;g3a2a31982c5_0_542"/>
            <p:cNvPicPr preferRelativeResize="0"/>
            <p:nvPr/>
          </p:nvPicPr>
          <p:blipFill rotWithShape="1">
            <a:blip r:embed="rId5">
              <a:alphaModFix/>
            </a:blip>
            <a:srcRect b="21559" l="0" r="58249" t="20903"/>
            <a:stretch/>
          </p:blipFill>
          <p:spPr>
            <a:xfrm>
              <a:off x="4741890" y="1800723"/>
              <a:ext cx="2970422" cy="21561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silhouette, vector graphics&#10;&#10;Description automatically generated" id="886" name="Google Shape;886;g3a2a31982c5_0_54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flipH="1">
              <a:off x="6520239" y="3160889"/>
              <a:ext cx="1855839" cy="23430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7" name="Google Shape;887;g3a2a31982c5_0_542"/>
            <p:cNvSpPr txBox="1"/>
            <p:nvPr/>
          </p:nvSpPr>
          <p:spPr>
            <a:xfrm>
              <a:off x="5201491" y="2221773"/>
              <a:ext cx="1889700" cy="12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Open access publications are reported to receive more media coverage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a2a31982c5_0_556"/>
          <p:cNvSpPr/>
          <p:nvPr/>
        </p:nvSpPr>
        <p:spPr>
          <a:xfrm>
            <a:off x="552600" y="1472400"/>
            <a:ext cx="8038800" cy="39132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g3a2a31982c5_0_556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Benefits of Open Access</a:t>
            </a:r>
            <a:endParaRPr b="1" sz="2400"/>
          </a:p>
        </p:txBody>
      </p:sp>
      <p:pic>
        <p:nvPicPr>
          <p:cNvPr id="894" name="Google Shape;894;g3a2a31982c5_0_556"/>
          <p:cNvPicPr preferRelativeResize="0"/>
          <p:nvPr/>
        </p:nvPicPr>
        <p:blipFill rotWithShape="1">
          <a:blip r:embed="rId3">
            <a:alphaModFix/>
          </a:blip>
          <a:srcRect b="21366" l="0" r="58249" t="21026"/>
          <a:stretch/>
        </p:blipFill>
        <p:spPr>
          <a:xfrm flipH="1">
            <a:off x="1964266" y="1319448"/>
            <a:ext cx="3601824" cy="2785533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g3a2a31982c5_0_556"/>
          <p:cNvSpPr txBox="1"/>
          <p:nvPr>
            <p:ph idx="1" type="body"/>
          </p:nvPr>
        </p:nvSpPr>
        <p:spPr>
          <a:xfrm>
            <a:off x="2466191" y="2063806"/>
            <a:ext cx="2710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SzPts val="1800"/>
              <a:buNone/>
            </a:pPr>
            <a:r>
              <a:rPr lang="en-US" sz="1400"/>
              <a:t>A lot of research is funded by public money awarded through grants, so open access makes sure the public can see what they have funded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896" name="Google Shape;896;g3a2a31982c5_0_556"/>
          <p:cNvPicPr preferRelativeResize="0"/>
          <p:nvPr/>
        </p:nvPicPr>
        <p:blipFill rotWithShape="1">
          <a:blip r:embed="rId4">
            <a:alphaModFix/>
          </a:blip>
          <a:srcRect b="48480" l="0" r="19452" t="0"/>
          <a:stretch/>
        </p:blipFill>
        <p:spPr>
          <a:xfrm>
            <a:off x="5956344" y="1828800"/>
            <a:ext cx="2635057" cy="353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3a2a31982c5_0_556"/>
          <p:cNvPicPr preferRelativeResize="0"/>
          <p:nvPr/>
        </p:nvPicPr>
        <p:blipFill rotWithShape="1">
          <a:blip r:embed="rId5">
            <a:alphaModFix/>
          </a:blip>
          <a:srcRect b="52191" l="0" r="0" t="0"/>
          <a:stretch/>
        </p:blipFill>
        <p:spPr>
          <a:xfrm>
            <a:off x="253316" y="2063807"/>
            <a:ext cx="3968727" cy="33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gda81bd119c_0_272"/>
          <p:cNvGrpSpPr/>
          <p:nvPr/>
        </p:nvGrpSpPr>
        <p:grpSpPr>
          <a:xfrm>
            <a:off x="132250" y="2708263"/>
            <a:ext cx="8622875" cy="3895736"/>
            <a:chOff x="132250" y="2708263"/>
            <a:chExt cx="8622875" cy="3895736"/>
          </a:xfrm>
        </p:grpSpPr>
        <p:sp>
          <p:nvSpPr>
            <p:cNvPr id="471" name="Google Shape;471;gda81bd119c_0_272"/>
            <p:cNvSpPr/>
            <p:nvPr/>
          </p:nvSpPr>
          <p:spPr>
            <a:xfrm>
              <a:off x="273825" y="3497002"/>
              <a:ext cx="84813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2" name="Google Shape;472;gda81bd119c_0_272"/>
            <p:cNvPicPr preferRelativeResize="0"/>
            <p:nvPr/>
          </p:nvPicPr>
          <p:blipFill rotWithShape="1">
            <a:blip r:embed="rId3">
              <a:alphaModFix/>
            </a:blip>
            <a:srcRect b="51102" l="0" r="0" t="0"/>
            <a:stretch/>
          </p:blipFill>
          <p:spPr>
            <a:xfrm>
              <a:off x="132250" y="3829608"/>
              <a:ext cx="1911162" cy="2113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3" name="Google Shape;473;gda81bd119c_0_272"/>
            <p:cNvPicPr preferRelativeResize="0"/>
            <p:nvPr/>
          </p:nvPicPr>
          <p:blipFill rotWithShape="1">
            <a:blip r:embed="rId4">
              <a:alphaModFix/>
            </a:blip>
            <a:srcRect b="20964" l="0" r="58249" t="22529"/>
            <a:stretch/>
          </p:blipFill>
          <p:spPr>
            <a:xfrm rot="9293231">
              <a:off x="1443164" y="3256959"/>
              <a:ext cx="3209007" cy="27983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4" name="Google Shape;474;gda81bd119c_0_272"/>
            <p:cNvSpPr txBox="1"/>
            <p:nvPr/>
          </p:nvSpPr>
          <p:spPr>
            <a:xfrm>
              <a:off x="2043412" y="3918421"/>
              <a:ext cx="2165711" cy="180959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To understand what open dissemination is, it is helpful to first think about how dissemination of research has typically been conducted</a:t>
              </a:r>
              <a:endParaRPr/>
            </a:p>
          </p:txBody>
        </p:sp>
      </p:grpSp>
      <p:sp>
        <p:nvSpPr>
          <p:cNvPr id="475" name="Google Shape;475;gda81bd119c_0_272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is open knowledge dissemination?</a:t>
            </a:r>
            <a:endParaRPr b="1" sz="2400"/>
          </a:p>
        </p:txBody>
      </p:sp>
      <p:grpSp>
        <p:nvGrpSpPr>
          <p:cNvPr id="476" name="Google Shape;476;gda81bd119c_0_272"/>
          <p:cNvGrpSpPr/>
          <p:nvPr/>
        </p:nvGrpSpPr>
        <p:grpSpPr>
          <a:xfrm>
            <a:off x="74868" y="185014"/>
            <a:ext cx="4385664" cy="3552379"/>
            <a:chOff x="74868" y="185014"/>
            <a:chExt cx="4385664" cy="3552379"/>
          </a:xfrm>
        </p:grpSpPr>
        <p:sp>
          <p:nvSpPr>
            <p:cNvPr id="477" name="Google Shape;477;gda81bd119c_0_272"/>
            <p:cNvSpPr/>
            <p:nvPr/>
          </p:nvSpPr>
          <p:spPr>
            <a:xfrm>
              <a:off x="280932" y="927436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8" name="Google Shape;478;gda81bd119c_0_272"/>
            <p:cNvPicPr preferRelativeResize="0"/>
            <p:nvPr/>
          </p:nvPicPr>
          <p:blipFill rotWithShape="1">
            <a:blip r:embed="rId5">
              <a:alphaModFix/>
            </a:blip>
            <a:srcRect b="34950" l="0" r="0" t="0"/>
            <a:stretch/>
          </p:blipFill>
          <p:spPr>
            <a:xfrm>
              <a:off x="74868" y="1088627"/>
              <a:ext cx="2469950" cy="227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9" name="Google Shape;479;gda81bd119c_0_272"/>
            <p:cNvPicPr preferRelativeResize="0"/>
            <p:nvPr/>
          </p:nvPicPr>
          <p:blipFill rotWithShape="1">
            <a:blip r:embed="rId4">
              <a:alphaModFix/>
            </a:blip>
            <a:srcRect b="0" l="0" r="58249" t="0"/>
            <a:stretch/>
          </p:blipFill>
          <p:spPr>
            <a:xfrm flipH="1">
              <a:off x="1361052" y="185014"/>
              <a:ext cx="2636698" cy="3552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gda81bd119c_0_272"/>
            <p:cNvSpPr txBox="1"/>
            <p:nvPr/>
          </p:nvSpPr>
          <p:spPr>
            <a:xfrm>
              <a:off x="1745257" y="1276910"/>
              <a:ext cx="1999787" cy="1278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Dissemination is the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term used to describe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how research is shared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81" name="Google Shape;481;gda81bd119c_0_272"/>
          <p:cNvGrpSpPr/>
          <p:nvPr/>
        </p:nvGrpSpPr>
        <p:grpSpPr>
          <a:xfrm>
            <a:off x="4292628" y="328998"/>
            <a:ext cx="4705788" cy="3705294"/>
            <a:chOff x="4292628" y="328998"/>
            <a:chExt cx="4705788" cy="3705294"/>
          </a:xfrm>
        </p:grpSpPr>
        <p:grpSp>
          <p:nvGrpSpPr>
            <p:cNvPr id="482" name="Google Shape;482;gda81bd119c_0_272"/>
            <p:cNvGrpSpPr/>
            <p:nvPr/>
          </p:nvGrpSpPr>
          <p:grpSpPr>
            <a:xfrm>
              <a:off x="4292628" y="328998"/>
              <a:ext cx="4705788" cy="3705294"/>
              <a:chOff x="4292628" y="328998"/>
              <a:chExt cx="4705788" cy="3705294"/>
            </a:xfrm>
          </p:grpSpPr>
          <p:sp>
            <p:nvSpPr>
              <p:cNvPr id="483" name="Google Shape;483;gda81bd119c_0_272"/>
              <p:cNvSpPr/>
              <p:nvPr/>
            </p:nvSpPr>
            <p:spPr>
              <a:xfrm>
                <a:off x="4572000" y="927436"/>
                <a:ext cx="4179600" cy="2451600"/>
              </a:xfrm>
              <a:prstGeom prst="rect">
                <a:avLst/>
              </a:prstGeom>
              <a:solidFill>
                <a:srgbClr val="F2C9F0"/>
              </a:solidFill>
              <a:ln cap="flat" cmpd="sng" w="1905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484" name="Google Shape;484;gda81bd119c_0_272"/>
              <p:cNvPicPr preferRelativeResize="0"/>
              <p:nvPr/>
            </p:nvPicPr>
            <p:blipFill rotWithShape="1">
              <a:blip r:embed="rId6">
                <a:alphaModFix/>
              </a:blip>
              <a:srcRect b="53722" l="0" r="0" t="0"/>
              <a:stretch/>
            </p:blipFill>
            <p:spPr>
              <a:xfrm flipH="1">
                <a:off x="6162171" y="1126537"/>
                <a:ext cx="2836245" cy="221600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85" name="Google Shape;485;gda81bd119c_0_272"/>
              <p:cNvPicPr preferRelativeResize="0"/>
              <p:nvPr/>
            </p:nvPicPr>
            <p:blipFill rotWithShape="1">
              <a:blip r:embed="rId4">
                <a:alphaModFix/>
              </a:blip>
              <a:srcRect b="18864" l="0" r="58249" t="22310"/>
              <a:stretch/>
            </p:blipFill>
            <p:spPr>
              <a:xfrm flipH="1" rot="-8714869">
                <a:off x="4828239" y="833197"/>
                <a:ext cx="2612952" cy="269689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6" name="Google Shape;486;gda81bd119c_0_272"/>
              <p:cNvSpPr txBox="1"/>
              <p:nvPr/>
            </p:nvSpPr>
            <p:spPr>
              <a:xfrm>
                <a:off x="4956924" y="1241712"/>
                <a:ext cx="2044437" cy="12782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It includes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 the processes researchers use to share research with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487" name="Google Shape;487;gda81bd119c_0_272"/>
            <p:cNvSpPr/>
            <p:nvPr/>
          </p:nvSpPr>
          <p:spPr>
            <a:xfrm>
              <a:off x="5165279" y="2335609"/>
              <a:ext cx="1687360" cy="7386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other researchers and the general public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" name="Google Shape;488;gda81bd119c_0_272"/>
          <p:cNvGrpSpPr/>
          <p:nvPr/>
        </p:nvGrpSpPr>
        <p:grpSpPr>
          <a:xfrm>
            <a:off x="5093114" y="2599608"/>
            <a:ext cx="3767546" cy="3552379"/>
            <a:chOff x="5093114" y="2599608"/>
            <a:chExt cx="3767546" cy="3552379"/>
          </a:xfrm>
        </p:grpSpPr>
        <p:pic>
          <p:nvPicPr>
            <p:cNvPr id="489" name="Google Shape;489;gda81bd119c_0_272"/>
            <p:cNvPicPr preferRelativeResize="0"/>
            <p:nvPr/>
          </p:nvPicPr>
          <p:blipFill rotWithShape="1">
            <a:blip r:embed="rId7">
              <a:alphaModFix/>
            </a:blip>
            <a:srcRect b="44772" l="0" r="0" t="0"/>
            <a:stretch/>
          </p:blipFill>
          <p:spPr>
            <a:xfrm>
              <a:off x="6350943" y="3727444"/>
              <a:ext cx="2509717" cy="22160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gda81bd119c_0_272"/>
            <p:cNvPicPr preferRelativeResize="0"/>
            <p:nvPr/>
          </p:nvPicPr>
          <p:blipFill rotWithShape="1">
            <a:blip r:embed="rId4">
              <a:alphaModFix/>
            </a:blip>
            <a:srcRect b="0" l="0" r="58249" t="0"/>
            <a:stretch/>
          </p:blipFill>
          <p:spPr>
            <a:xfrm>
              <a:off x="5093114" y="2599608"/>
              <a:ext cx="2636698" cy="3552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Google Shape;491;gda81bd119c_0_272"/>
            <p:cNvSpPr txBox="1"/>
            <p:nvPr/>
          </p:nvSpPr>
          <p:spPr>
            <a:xfrm>
              <a:off x="5389193" y="3624675"/>
              <a:ext cx="1885500" cy="12618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Traditional dissemination consisted of the steps outlined in the next slide </a:t>
              </a:r>
              <a:endPara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2" name="Google Shape;902;g3a2a31982c5_0_565"/>
          <p:cNvGrpSpPr/>
          <p:nvPr/>
        </p:nvGrpSpPr>
        <p:grpSpPr>
          <a:xfrm>
            <a:off x="552600" y="1450987"/>
            <a:ext cx="8038800" cy="4128608"/>
            <a:chOff x="552600" y="1450987"/>
            <a:chExt cx="8038800" cy="4128608"/>
          </a:xfrm>
        </p:grpSpPr>
        <p:sp>
          <p:nvSpPr>
            <p:cNvPr id="903" name="Google Shape;903;g3a2a31982c5_0_565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04" name="Google Shape;904;g3a2a31982c5_0_565"/>
            <p:cNvGrpSpPr/>
            <p:nvPr/>
          </p:nvGrpSpPr>
          <p:grpSpPr>
            <a:xfrm>
              <a:off x="1019822" y="1450987"/>
              <a:ext cx="3344294" cy="2514602"/>
              <a:chOff x="1019244" y="1410074"/>
              <a:chExt cx="3344294" cy="2514602"/>
            </a:xfrm>
          </p:grpSpPr>
          <p:pic>
            <p:nvPicPr>
              <p:cNvPr id="905" name="Google Shape;905;g3a2a31982c5_0_565"/>
              <p:cNvPicPr preferRelativeResize="0"/>
              <p:nvPr/>
            </p:nvPicPr>
            <p:blipFill rotWithShape="1">
              <a:blip r:embed="rId3">
                <a:alphaModFix/>
              </a:blip>
              <a:srcRect b="19201" l="0" r="58249" t="22005"/>
              <a:stretch/>
            </p:blipFill>
            <p:spPr>
              <a:xfrm flipH="1">
                <a:off x="1019244" y="1410074"/>
                <a:ext cx="3344294" cy="25146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06" name="Google Shape;906;g3a2a31982c5_0_565"/>
              <p:cNvSpPr txBox="1"/>
              <p:nvPr/>
            </p:nvSpPr>
            <p:spPr>
              <a:xfrm>
                <a:off x="1497526" y="1866663"/>
                <a:ext cx="2524200" cy="114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If you go on to publish your research project you can consider publishing it in an open access publication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907" name="Google Shape;907;g3a2a31982c5_0_565"/>
            <p:cNvPicPr preferRelativeResize="0"/>
            <p:nvPr/>
          </p:nvPicPr>
          <p:blipFill rotWithShape="1">
            <a:blip r:embed="rId4">
              <a:alphaModFix/>
            </a:blip>
            <a:srcRect b="43390" l="19865" r="0" t="0"/>
            <a:stretch/>
          </p:blipFill>
          <p:spPr>
            <a:xfrm>
              <a:off x="728316" y="2906074"/>
              <a:ext cx="2423297" cy="247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8" name="Google Shape;908;g3a2a31982c5_0_5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53278" y="3265994"/>
              <a:ext cx="1710128" cy="23136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9" name="Google Shape;909;g3a2a31982c5_0_565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make my research open access?</a:t>
            </a:r>
            <a:endParaRPr b="1" sz="2400"/>
          </a:p>
        </p:txBody>
      </p:sp>
      <p:grpSp>
        <p:nvGrpSpPr>
          <p:cNvPr id="910" name="Google Shape;910;g3a2a31982c5_0_565"/>
          <p:cNvGrpSpPr/>
          <p:nvPr/>
        </p:nvGrpSpPr>
        <p:grpSpPr>
          <a:xfrm>
            <a:off x="4611629" y="1550802"/>
            <a:ext cx="4205977" cy="3797387"/>
            <a:chOff x="4611629" y="1550802"/>
            <a:chExt cx="4205977" cy="3797387"/>
          </a:xfrm>
        </p:grpSpPr>
        <p:pic>
          <p:nvPicPr>
            <p:cNvPr id="911" name="Google Shape;911;g3a2a31982c5_0_565"/>
            <p:cNvPicPr preferRelativeResize="0"/>
            <p:nvPr/>
          </p:nvPicPr>
          <p:blipFill rotWithShape="1">
            <a:blip r:embed="rId6">
              <a:alphaModFix/>
            </a:blip>
            <a:srcRect b="44778" l="0" r="0" t="0"/>
            <a:stretch/>
          </p:blipFill>
          <p:spPr>
            <a:xfrm flipH="1">
              <a:off x="6170935" y="3034588"/>
              <a:ext cx="2646671" cy="2313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2" name="Google Shape;912;g3a2a31982c5_0_565"/>
            <p:cNvPicPr preferRelativeResize="0"/>
            <p:nvPr/>
          </p:nvPicPr>
          <p:blipFill rotWithShape="1">
            <a:blip r:embed="rId3">
              <a:alphaModFix/>
            </a:blip>
            <a:srcRect b="19438" l="0" r="58249" t="23017"/>
            <a:stretch/>
          </p:blipFill>
          <p:spPr>
            <a:xfrm>
              <a:off x="4611629" y="1550802"/>
              <a:ext cx="3152443" cy="2710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3" name="Google Shape;913;g3a2a31982c5_0_565"/>
            <p:cNvSpPr txBox="1"/>
            <p:nvPr/>
          </p:nvSpPr>
          <p:spPr>
            <a:xfrm>
              <a:off x="4913470" y="2114922"/>
              <a:ext cx="2345700" cy="12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directory of open access journals provides a list of such journals across multiple disciplines (</a:t>
              </a:r>
              <a:r>
                <a:rPr b="0" i="0" lang="en-US" sz="1400" u="sng" cap="none" strike="noStrike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  <a:hlinkClick r:id="rId7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https://doaj.org/</a:t>
              </a:r>
              <a:r>
                <a:rPr b="0" i="0" lang="en-US" sz="1400" u="none" cap="none" strike="noStrike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g3a2a31982c5_0_580"/>
          <p:cNvGrpSpPr/>
          <p:nvPr/>
        </p:nvGrpSpPr>
        <p:grpSpPr>
          <a:xfrm>
            <a:off x="344413" y="1397465"/>
            <a:ext cx="8246987" cy="3988135"/>
            <a:chOff x="344413" y="1397465"/>
            <a:chExt cx="8246987" cy="3988135"/>
          </a:xfrm>
        </p:grpSpPr>
        <p:sp>
          <p:nvSpPr>
            <p:cNvPr id="919" name="Google Shape;919;g3a2a31982c5_0_580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0" name="Google Shape;920;g3a2a31982c5_0_580"/>
            <p:cNvPicPr preferRelativeResize="0"/>
            <p:nvPr/>
          </p:nvPicPr>
          <p:blipFill rotWithShape="1">
            <a:blip r:embed="rId3">
              <a:alphaModFix/>
            </a:blip>
            <a:srcRect b="19899" l="0" r="58249" t="21675"/>
            <a:stretch/>
          </p:blipFill>
          <p:spPr>
            <a:xfrm flipH="1">
              <a:off x="1287582" y="1397465"/>
              <a:ext cx="3144662" cy="2499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1" name="Google Shape;921;g3a2a31982c5_0_580"/>
            <p:cNvPicPr preferRelativeResize="0"/>
            <p:nvPr/>
          </p:nvPicPr>
          <p:blipFill rotWithShape="1">
            <a:blip r:embed="rId4">
              <a:alphaModFix/>
            </a:blip>
            <a:srcRect b="48458" l="0" r="0" t="0"/>
            <a:stretch/>
          </p:blipFill>
          <p:spPr>
            <a:xfrm>
              <a:off x="344413" y="2909451"/>
              <a:ext cx="2515500" cy="24761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2" name="Google Shape;922;g3a2a31982c5_0_580"/>
            <p:cNvSpPr txBox="1"/>
            <p:nvPr/>
          </p:nvSpPr>
          <p:spPr>
            <a:xfrm>
              <a:off x="1838471" y="1928260"/>
              <a:ext cx="2220300" cy="12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Remember, though, that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open access publications can have costs for you as the researcher submitting the paper</a:t>
              </a:r>
              <a:endParaRPr/>
            </a:p>
          </p:txBody>
        </p:sp>
      </p:grpSp>
      <p:sp>
        <p:nvSpPr>
          <p:cNvPr id="923" name="Google Shape;923;g3a2a31982c5_0_580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make my research open access?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924" name="Google Shape;924;g3a2a31982c5_0_580"/>
          <p:cNvGrpSpPr/>
          <p:nvPr/>
        </p:nvGrpSpPr>
        <p:grpSpPr>
          <a:xfrm>
            <a:off x="4724101" y="1420455"/>
            <a:ext cx="3846316" cy="3947808"/>
            <a:chOff x="4724101" y="1420455"/>
            <a:chExt cx="3846316" cy="3947808"/>
          </a:xfrm>
        </p:grpSpPr>
        <p:grpSp>
          <p:nvGrpSpPr>
            <p:cNvPr id="925" name="Google Shape;925;g3a2a31982c5_0_580"/>
            <p:cNvGrpSpPr/>
            <p:nvPr/>
          </p:nvGrpSpPr>
          <p:grpSpPr>
            <a:xfrm>
              <a:off x="4724101" y="1420455"/>
              <a:ext cx="3144662" cy="2476151"/>
              <a:chOff x="4298676" y="952850"/>
              <a:chExt cx="3144662" cy="2476151"/>
            </a:xfrm>
          </p:grpSpPr>
          <p:pic>
            <p:nvPicPr>
              <p:cNvPr id="926" name="Google Shape;926;g3a2a31982c5_0_580"/>
              <p:cNvPicPr preferRelativeResize="0"/>
              <p:nvPr/>
            </p:nvPicPr>
            <p:blipFill rotWithShape="1">
              <a:blip r:embed="rId3">
                <a:alphaModFix/>
              </a:blip>
              <a:srcRect b="22030" l="0" r="60184" t="23410"/>
              <a:stretch/>
            </p:blipFill>
            <p:spPr>
              <a:xfrm>
                <a:off x="4298676" y="952850"/>
                <a:ext cx="3144662" cy="24761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7" name="Google Shape;927;g3a2a31982c5_0_580"/>
              <p:cNvSpPr txBox="1"/>
              <p:nvPr/>
            </p:nvSpPr>
            <p:spPr>
              <a:xfrm>
                <a:off x="4585582" y="1390966"/>
                <a:ext cx="2528100" cy="139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You can often apply for open access fee waivers, especially for student work that is not supported by funding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928" name="Google Shape;928;g3a2a31982c5_0_580"/>
            <p:cNvPicPr preferRelativeResize="0"/>
            <p:nvPr/>
          </p:nvPicPr>
          <p:blipFill rotWithShape="1">
            <a:blip r:embed="rId5">
              <a:alphaModFix/>
            </a:blip>
            <a:srcRect b="53722" l="14518" r="7594" t="0"/>
            <a:stretch/>
          </p:blipFill>
          <p:spPr>
            <a:xfrm flipH="1">
              <a:off x="6157913" y="2909451"/>
              <a:ext cx="2412504" cy="24588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9" name="Google Shape;929;g3a2a31982c5_0_580"/>
          <p:cNvGrpSpPr/>
          <p:nvPr/>
        </p:nvGrpSpPr>
        <p:grpSpPr>
          <a:xfrm>
            <a:off x="3594894" y="2506877"/>
            <a:ext cx="3769270" cy="3442909"/>
            <a:chOff x="3594894" y="2506877"/>
            <a:chExt cx="3769270" cy="3442909"/>
          </a:xfrm>
        </p:grpSpPr>
        <p:pic>
          <p:nvPicPr>
            <p:cNvPr id="930" name="Google Shape;930;g3a2a31982c5_0_580"/>
            <p:cNvPicPr preferRelativeResize="0"/>
            <p:nvPr/>
          </p:nvPicPr>
          <p:blipFill rotWithShape="1">
            <a:blip r:embed="rId3">
              <a:alphaModFix/>
            </a:blip>
            <a:srcRect b="22030" l="0" r="60184" t="23410"/>
            <a:stretch/>
          </p:blipFill>
          <p:spPr>
            <a:xfrm flipH="1" rot="-9018954">
              <a:off x="3939217" y="3124856"/>
              <a:ext cx="3080624" cy="220694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1" name="Google Shape;931;g3a2a31982c5_0_580"/>
            <p:cNvGrpSpPr/>
            <p:nvPr/>
          </p:nvGrpSpPr>
          <p:grpSpPr>
            <a:xfrm>
              <a:off x="4276765" y="3605698"/>
              <a:ext cx="2284960" cy="1526940"/>
              <a:chOff x="4276765" y="3605698"/>
              <a:chExt cx="2284960" cy="1526940"/>
            </a:xfrm>
          </p:grpSpPr>
          <p:sp>
            <p:nvSpPr>
              <p:cNvPr id="932" name="Google Shape;932;g3a2a31982c5_0_580"/>
              <p:cNvSpPr/>
              <p:nvPr/>
            </p:nvSpPr>
            <p:spPr>
              <a:xfrm>
                <a:off x="4697525" y="4609438"/>
                <a:ext cx="18642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always be possible due to cost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933" name="Google Shape;933;g3a2a31982c5_0_580"/>
              <p:cNvSpPr/>
              <p:nvPr/>
            </p:nvSpPr>
            <p:spPr>
              <a:xfrm>
                <a:off x="4276765" y="3605698"/>
                <a:ext cx="2135400" cy="106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Waivers are                      not  always granted, though, so open access publishing may not</a:t>
                </a:r>
                <a:endParaRPr b="0" i="0" sz="1400" u="none" cap="none" strike="noStrike">
                  <a:solidFill>
                    <a:schemeClr val="dk1"/>
                  </a:solidFill>
                  <a:highlight>
                    <a:srgbClr val="FFFF00"/>
                  </a:highlight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on a stage&#10;&#10;Description automatically generated with low confidence" id="938" name="Google Shape;938;g3a2a31982c5_0_5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9036"/>
            <a:ext cx="9144000" cy="5144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939" name="Google Shape;939;g3a2a31982c5_0_5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944" name="Google Shape;944;g3a2a31982c5_0_750"/>
          <p:cNvPicPr preferRelativeResize="0"/>
          <p:nvPr/>
        </p:nvPicPr>
        <p:blipFill rotWithShape="1">
          <a:blip r:embed="rId3">
            <a:alphaModFix/>
          </a:blip>
          <a:srcRect b="11535" l="33074" r="0" t="0"/>
          <a:stretch/>
        </p:blipFill>
        <p:spPr>
          <a:xfrm>
            <a:off x="2150534" y="0"/>
            <a:ext cx="6993469" cy="6933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945" name="Google Shape;945;g3a2a31982c5_0_7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g3a2a31982c5_0_750"/>
          <p:cNvSpPr txBox="1"/>
          <p:nvPr/>
        </p:nvSpPr>
        <p:spPr>
          <a:xfrm>
            <a:off x="364243" y="1660140"/>
            <a:ext cx="36972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Principles &amp; Practices </a:t>
            </a:r>
            <a:b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 Open Research</a:t>
            </a:r>
            <a:endParaRPr b="1" i="0" sz="21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g3a2a31982c5_0_750"/>
          <p:cNvSpPr txBox="1"/>
          <p:nvPr/>
        </p:nvSpPr>
        <p:spPr>
          <a:xfrm>
            <a:off x="364243" y="2239799"/>
            <a:ext cx="36141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 online module for undergraduate and </a:t>
            </a:r>
            <a:b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2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Masters students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background pattern&#10;&#10;Description automatically generated" id="952" name="Google Shape;952;g3a2a31982c5_0_7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200" y="1555200"/>
            <a:ext cx="3747600" cy="37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g3a2a31982c5_0_757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2400"/>
              <a:t>Module 6 – </a:t>
            </a:r>
            <a:r>
              <a:rPr b="1" lang="en-US" sz="2400"/>
              <a:t>Knowledge Dissemination</a:t>
            </a:r>
            <a:endParaRPr sz="2400"/>
          </a:p>
        </p:txBody>
      </p:sp>
      <p:sp>
        <p:nvSpPr>
          <p:cNvPr id="954" name="Google Shape;954;g3a2a31982c5_0_757"/>
          <p:cNvSpPr txBox="1"/>
          <p:nvPr/>
        </p:nvSpPr>
        <p:spPr>
          <a:xfrm>
            <a:off x="2693120" y="1555200"/>
            <a:ext cx="3697500" cy="649200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24310"/>
              </a:srgbClr>
            </a:outerShdw>
          </a:effectLst>
        </p:spPr>
        <p:txBody>
          <a:bodyPr anchorCtr="0" anchor="t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Pre-prints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a2a31982c5_0_763"/>
          <p:cNvSpPr txBox="1"/>
          <p:nvPr>
            <p:ph idx="1" type="body"/>
          </p:nvPr>
        </p:nvSpPr>
        <p:spPr>
          <a:xfrm>
            <a:off x="254000" y="1056501"/>
            <a:ext cx="82203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000">
                <a:solidFill>
                  <a:srgbClr val="000000"/>
                </a:solidFill>
              </a:rPr>
              <a:t>Pre-prints are copies of research manuscripts that have been uploaded to designated pre-print servers before undergoing journal peer review 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000">
                <a:solidFill>
                  <a:srgbClr val="000000"/>
                </a:solidFill>
              </a:rPr>
              <a:t>They are the same manuscript that will be submitted to a journal, so they represent the final work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960" name="Google Shape;960;g3a2a31982c5_0_763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are pre-prints?</a:t>
            </a:r>
            <a:endParaRPr b="1" sz="2400"/>
          </a:p>
        </p:txBody>
      </p:sp>
      <p:grpSp>
        <p:nvGrpSpPr>
          <p:cNvPr id="961" name="Google Shape;961;g3a2a31982c5_0_763"/>
          <p:cNvGrpSpPr/>
          <p:nvPr/>
        </p:nvGrpSpPr>
        <p:grpSpPr>
          <a:xfrm>
            <a:off x="2352750" y="3720153"/>
            <a:ext cx="4438500" cy="2366700"/>
            <a:chOff x="4441400" y="3615650"/>
            <a:chExt cx="4438500" cy="2366700"/>
          </a:xfrm>
        </p:grpSpPr>
        <p:sp>
          <p:nvSpPr>
            <p:cNvPr id="962" name="Google Shape;962;g3a2a31982c5_0_763"/>
            <p:cNvSpPr/>
            <p:nvPr/>
          </p:nvSpPr>
          <p:spPr>
            <a:xfrm>
              <a:off x="4441400" y="3615650"/>
              <a:ext cx="4438500" cy="1751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Graphical user interface, text, application&#10;&#10;Description automatically generated" id="963" name="Google Shape;963;g3a2a31982c5_0_763">
              <a:hlinkClick r:id="rId3"/>
            </p:cNvPr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34000" y="3712425"/>
              <a:ext cx="4253276" cy="1557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4" name="Google Shape;964;g3a2a31982c5_0_763"/>
            <p:cNvSpPr txBox="1"/>
            <p:nvPr/>
          </p:nvSpPr>
          <p:spPr>
            <a:xfrm>
              <a:off x="4441400" y="5366750"/>
              <a:ext cx="4438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An example of a pre-print published by students,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and their supervisor, from UCC 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a2a31982c5_0_772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Benefits and Drawbacks to Pre-prints</a:t>
            </a:r>
            <a:endParaRPr b="1" sz="2400"/>
          </a:p>
        </p:txBody>
      </p:sp>
      <p:grpSp>
        <p:nvGrpSpPr>
          <p:cNvPr id="970" name="Google Shape;970;g3a2a31982c5_0_772"/>
          <p:cNvGrpSpPr/>
          <p:nvPr/>
        </p:nvGrpSpPr>
        <p:grpSpPr>
          <a:xfrm>
            <a:off x="552600" y="1357081"/>
            <a:ext cx="8038800" cy="4091858"/>
            <a:chOff x="552600" y="1357081"/>
            <a:chExt cx="8038800" cy="4091858"/>
          </a:xfrm>
        </p:grpSpPr>
        <p:sp>
          <p:nvSpPr>
            <p:cNvPr id="971" name="Google Shape;971;g3a2a31982c5_0_772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72" name="Google Shape;972;g3a2a31982c5_0_77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2600" y="2500860"/>
              <a:ext cx="2072437" cy="29480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73" name="Google Shape;973;g3a2a31982c5_0_772"/>
            <p:cNvGrpSpPr/>
            <p:nvPr/>
          </p:nvGrpSpPr>
          <p:grpSpPr>
            <a:xfrm>
              <a:off x="1528946" y="1357081"/>
              <a:ext cx="3014405" cy="2586446"/>
              <a:chOff x="-1031966" y="483325"/>
              <a:chExt cx="3014405" cy="2586446"/>
            </a:xfrm>
          </p:grpSpPr>
          <p:pic>
            <p:nvPicPr>
              <p:cNvPr id="974" name="Google Shape;974;g3a2a31982c5_0_772"/>
              <p:cNvPicPr preferRelativeResize="0"/>
              <p:nvPr/>
            </p:nvPicPr>
            <p:blipFill rotWithShape="1">
              <a:blip r:embed="rId4">
                <a:alphaModFix/>
              </a:blip>
              <a:srcRect b="20908" l="0" r="58249" t="22010"/>
              <a:stretch/>
            </p:blipFill>
            <p:spPr>
              <a:xfrm flipH="1">
                <a:off x="-1031966" y="483325"/>
                <a:ext cx="3014405" cy="258644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75" name="Google Shape;975;g3a2a31982c5_0_772"/>
              <p:cNvSpPr txBox="1"/>
              <p:nvPr/>
            </p:nvSpPr>
            <p:spPr>
              <a:xfrm>
                <a:off x="-640081" y="936147"/>
                <a:ext cx="2290200" cy="139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Uploading a pre-print of your manuscript allows for free and rapid dissemination of your research </a:t>
                </a:r>
                <a:endParaRPr b="0" i="0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76" name="Google Shape;976;g3a2a31982c5_0_772"/>
          <p:cNvGrpSpPr/>
          <p:nvPr/>
        </p:nvGrpSpPr>
        <p:grpSpPr>
          <a:xfrm>
            <a:off x="3981832" y="1274316"/>
            <a:ext cx="4378433" cy="3846323"/>
            <a:chOff x="3981832" y="1274316"/>
            <a:chExt cx="4378433" cy="3846323"/>
          </a:xfrm>
        </p:grpSpPr>
        <p:pic>
          <p:nvPicPr>
            <p:cNvPr id="977" name="Google Shape;977;g3a2a31982c5_0_77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6548846" y="1274316"/>
              <a:ext cx="1811419" cy="23004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8" name="Google Shape;978;g3a2a31982c5_0_772"/>
            <p:cNvPicPr preferRelativeResize="0"/>
            <p:nvPr/>
          </p:nvPicPr>
          <p:blipFill rotWithShape="1">
            <a:blip r:embed="rId4">
              <a:alphaModFix/>
            </a:blip>
            <a:srcRect b="21954" l="0" r="58249" t="22924"/>
            <a:stretch/>
          </p:blipFill>
          <p:spPr>
            <a:xfrm flipH="1" rot="10800000">
              <a:off x="3981832" y="2383970"/>
              <a:ext cx="3633221" cy="2736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9" name="Google Shape;979;g3a2a31982c5_0_772"/>
            <p:cNvSpPr txBox="1"/>
            <p:nvPr/>
          </p:nvSpPr>
          <p:spPr>
            <a:xfrm>
              <a:off x="4240374" y="3282003"/>
              <a:ext cx="2900400" cy="12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When reading pre-prints, it is important to remember that they have not been peer-reviewed, and so should be read with a degree of caution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a2a31982c5_0_786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Benefits and Drawbacks to Pre-prints</a:t>
            </a:r>
            <a:endParaRPr sz="2000"/>
          </a:p>
        </p:txBody>
      </p:sp>
      <p:grpSp>
        <p:nvGrpSpPr>
          <p:cNvPr id="985" name="Google Shape;985;g3a2a31982c5_0_786"/>
          <p:cNvGrpSpPr/>
          <p:nvPr/>
        </p:nvGrpSpPr>
        <p:grpSpPr>
          <a:xfrm>
            <a:off x="552600" y="1250317"/>
            <a:ext cx="8038800" cy="4135283"/>
            <a:chOff x="552600" y="1250317"/>
            <a:chExt cx="8038800" cy="4135283"/>
          </a:xfrm>
        </p:grpSpPr>
        <p:sp>
          <p:nvSpPr>
            <p:cNvPr id="986" name="Google Shape;986;g3a2a31982c5_0_786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87" name="Google Shape;987;g3a2a31982c5_0_786"/>
            <p:cNvGrpSpPr/>
            <p:nvPr/>
          </p:nvGrpSpPr>
          <p:grpSpPr>
            <a:xfrm>
              <a:off x="573876" y="1250317"/>
              <a:ext cx="4273217" cy="4129652"/>
              <a:chOff x="573876" y="1250317"/>
              <a:chExt cx="4273217" cy="4129652"/>
            </a:xfrm>
          </p:grpSpPr>
          <p:pic>
            <p:nvPicPr>
              <p:cNvPr id="988" name="Google Shape;988;g3a2a31982c5_0_786"/>
              <p:cNvPicPr preferRelativeResize="0"/>
              <p:nvPr/>
            </p:nvPicPr>
            <p:blipFill rotWithShape="1">
              <a:blip r:embed="rId3">
                <a:alphaModFix/>
              </a:blip>
              <a:srcRect b="23739" l="0" r="58249" t="19804"/>
              <a:stretch/>
            </p:blipFill>
            <p:spPr>
              <a:xfrm flipH="1">
                <a:off x="1359687" y="1250317"/>
                <a:ext cx="3487406" cy="28260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9" name="Google Shape;989;g3a2a31982c5_0_786"/>
              <p:cNvPicPr preferRelativeResize="0"/>
              <p:nvPr/>
            </p:nvPicPr>
            <p:blipFill rotWithShape="1">
              <a:blip r:embed="rId4">
                <a:alphaModFix/>
              </a:blip>
              <a:srcRect b="49402" l="20540" r="0" t="0"/>
              <a:stretch/>
            </p:blipFill>
            <p:spPr>
              <a:xfrm>
                <a:off x="573876" y="2784070"/>
                <a:ext cx="2364641" cy="25958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0" name="Google Shape;990;g3a2a31982c5_0_786"/>
              <p:cNvSpPr txBox="1"/>
              <p:nvPr/>
            </p:nvSpPr>
            <p:spPr>
              <a:xfrm>
                <a:off x="1830472" y="1939343"/>
                <a:ext cx="2722500" cy="139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While many journals now have policies allowing and encouraging pre-prints of research articles, some do not accept pre-prints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91" name="Google Shape;991;g3a2a31982c5_0_786"/>
          <p:cNvGrpSpPr/>
          <p:nvPr/>
        </p:nvGrpSpPr>
        <p:grpSpPr>
          <a:xfrm>
            <a:off x="4847093" y="1370759"/>
            <a:ext cx="3878293" cy="4014840"/>
            <a:chOff x="4847093" y="1370759"/>
            <a:chExt cx="3878293" cy="4014840"/>
          </a:xfrm>
        </p:grpSpPr>
        <p:pic>
          <p:nvPicPr>
            <p:cNvPr id="992" name="Google Shape;992;g3a2a31982c5_0_786"/>
            <p:cNvPicPr preferRelativeResize="0"/>
            <p:nvPr/>
          </p:nvPicPr>
          <p:blipFill rotWithShape="1">
            <a:blip r:embed="rId5">
              <a:alphaModFix/>
            </a:blip>
            <a:srcRect b="48678" l="2981" r="21716" t="0"/>
            <a:stretch/>
          </p:blipFill>
          <p:spPr>
            <a:xfrm>
              <a:off x="6230983" y="3043646"/>
              <a:ext cx="2494403" cy="234195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93" name="Google Shape;993;g3a2a31982c5_0_786"/>
            <p:cNvGrpSpPr/>
            <p:nvPr/>
          </p:nvGrpSpPr>
          <p:grpSpPr>
            <a:xfrm>
              <a:off x="4847093" y="1370759"/>
              <a:ext cx="3132163" cy="2705629"/>
              <a:chOff x="4652153" y="1371600"/>
              <a:chExt cx="3132163" cy="2705630"/>
            </a:xfrm>
          </p:grpSpPr>
          <p:pic>
            <p:nvPicPr>
              <p:cNvPr id="994" name="Google Shape;994;g3a2a31982c5_0_786"/>
              <p:cNvPicPr preferRelativeResize="0"/>
              <p:nvPr/>
            </p:nvPicPr>
            <p:blipFill rotWithShape="1">
              <a:blip r:embed="rId3">
                <a:alphaModFix/>
              </a:blip>
              <a:srcRect b="23739" l="0" r="58249" t="19804"/>
              <a:stretch/>
            </p:blipFill>
            <p:spPr>
              <a:xfrm>
                <a:off x="4652153" y="1371600"/>
                <a:ext cx="3132163" cy="27056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95" name="Google Shape;995;g3a2a31982c5_0_786"/>
              <p:cNvSpPr/>
              <p:nvPr/>
            </p:nvSpPr>
            <p:spPr>
              <a:xfrm>
                <a:off x="5028860" y="2155332"/>
                <a:ext cx="2205900" cy="131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There are ways to check</a:t>
                </a:r>
                <a:br>
                  <a:rPr b="0" i="0" lang="en-US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-US" sz="1400" u="none" cap="none" strike="noStrik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which journals do and don’t accept pre-prints. We talk more about this shortly</a:t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3a2a31982c5_0_80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a pre-print?</a:t>
            </a:r>
            <a:endParaRPr b="1" sz="2400"/>
          </a:p>
        </p:txBody>
      </p:sp>
      <p:grpSp>
        <p:nvGrpSpPr>
          <p:cNvPr id="1001" name="Google Shape;1001;g3a2a31982c5_0_801"/>
          <p:cNvGrpSpPr/>
          <p:nvPr/>
        </p:nvGrpSpPr>
        <p:grpSpPr>
          <a:xfrm>
            <a:off x="552600" y="1472400"/>
            <a:ext cx="8038800" cy="4071216"/>
            <a:chOff x="552600" y="1472400"/>
            <a:chExt cx="8038800" cy="4071216"/>
          </a:xfrm>
        </p:grpSpPr>
        <p:sp>
          <p:nvSpPr>
            <p:cNvPr id="1002" name="Google Shape;1002;g3a2a31982c5_0_801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3" name="Google Shape;1003;g3a2a31982c5_0_80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85996" y="2766442"/>
              <a:ext cx="2388540" cy="27771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4" name="Google Shape;1004;g3a2a31982c5_0_801"/>
            <p:cNvPicPr preferRelativeResize="0"/>
            <p:nvPr/>
          </p:nvPicPr>
          <p:blipFill rotWithShape="1">
            <a:blip r:embed="rId4">
              <a:alphaModFix/>
            </a:blip>
            <a:srcRect b="23739" l="0" r="58249" t="21738"/>
            <a:stretch/>
          </p:blipFill>
          <p:spPr>
            <a:xfrm>
              <a:off x="1535006" y="1472400"/>
              <a:ext cx="3240739" cy="2380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5" name="Google Shape;1005;g3a2a31982c5_0_801"/>
            <p:cNvSpPr/>
            <p:nvPr/>
          </p:nvSpPr>
          <p:spPr>
            <a:xfrm>
              <a:off x="2032548" y="1930705"/>
              <a:ext cx="2079000" cy="15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If you are planning to publish your research project you can upload a copy of the final manuscript to a pre-print server </a:t>
              </a:r>
              <a:endParaRPr/>
            </a:p>
          </p:txBody>
        </p:sp>
      </p:grpSp>
      <p:grpSp>
        <p:nvGrpSpPr>
          <p:cNvPr id="1006" name="Google Shape;1006;g3a2a31982c5_0_801"/>
          <p:cNvGrpSpPr/>
          <p:nvPr/>
        </p:nvGrpSpPr>
        <p:grpSpPr>
          <a:xfrm>
            <a:off x="5342928" y="2938999"/>
            <a:ext cx="3108723" cy="2746107"/>
            <a:chOff x="5342928" y="2938999"/>
            <a:chExt cx="3108723" cy="2746107"/>
          </a:xfrm>
        </p:grpSpPr>
        <p:pic>
          <p:nvPicPr>
            <p:cNvPr id="1007" name="Google Shape;1007;g3a2a31982c5_0_801"/>
            <p:cNvPicPr preferRelativeResize="0"/>
            <p:nvPr/>
          </p:nvPicPr>
          <p:blipFill rotWithShape="1">
            <a:blip r:embed="rId4">
              <a:alphaModFix/>
            </a:blip>
            <a:srcRect b="23739" l="0" r="58249" t="21738"/>
            <a:stretch/>
          </p:blipFill>
          <p:spPr>
            <a:xfrm rot="9825650">
              <a:off x="5583418" y="3264630"/>
              <a:ext cx="2627744" cy="2094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8" name="Google Shape;1008;g3a2a31982c5_0_801"/>
            <p:cNvSpPr/>
            <p:nvPr/>
          </p:nvSpPr>
          <p:spPr>
            <a:xfrm>
              <a:off x="5947735" y="3840257"/>
              <a:ext cx="2031300" cy="10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You must do this before you submit it to a journal for peer review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3" name="Google Shape;1013;g3a2a31982c5_0_813"/>
          <p:cNvGrpSpPr/>
          <p:nvPr/>
        </p:nvGrpSpPr>
        <p:grpSpPr>
          <a:xfrm>
            <a:off x="519699" y="1472400"/>
            <a:ext cx="8071701" cy="3995457"/>
            <a:chOff x="519699" y="1472400"/>
            <a:chExt cx="8071701" cy="3995457"/>
          </a:xfrm>
        </p:grpSpPr>
        <p:sp>
          <p:nvSpPr>
            <p:cNvPr id="1014" name="Google Shape;1014;g3a2a31982c5_0_813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5" name="Google Shape;1015;g3a2a31982c5_0_8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519699" y="2809649"/>
              <a:ext cx="1809526" cy="26582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6" name="Google Shape;1016;g3a2a31982c5_0_813"/>
            <p:cNvPicPr preferRelativeResize="0"/>
            <p:nvPr/>
          </p:nvPicPr>
          <p:blipFill rotWithShape="1">
            <a:blip r:embed="rId4">
              <a:alphaModFix/>
            </a:blip>
            <a:srcRect b="23739" l="0" r="58249" t="21738"/>
            <a:stretch/>
          </p:blipFill>
          <p:spPr>
            <a:xfrm flipH="1">
              <a:off x="1449900" y="1711233"/>
              <a:ext cx="2627746" cy="20948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7" name="Google Shape;1017;g3a2a31982c5_0_813"/>
            <p:cNvSpPr/>
            <p:nvPr/>
          </p:nvSpPr>
          <p:spPr>
            <a:xfrm>
              <a:off x="1886945" y="2268309"/>
              <a:ext cx="1996500" cy="9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Ok, but how do I actually prepare my manuscript and find where to upload it?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018" name="Google Shape;1018;g3a2a31982c5_0_813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a pre-print?</a:t>
            </a:r>
            <a:endParaRPr b="1" sz="2400"/>
          </a:p>
        </p:txBody>
      </p:sp>
      <p:grpSp>
        <p:nvGrpSpPr>
          <p:cNvPr id="1019" name="Google Shape;1019;g3a2a31982c5_0_813"/>
          <p:cNvGrpSpPr/>
          <p:nvPr/>
        </p:nvGrpSpPr>
        <p:grpSpPr>
          <a:xfrm>
            <a:off x="4633587" y="1472400"/>
            <a:ext cx="3796680" cy="4050138"/>
            <a:chOff x="4633587" y="1472400"/>
            <a:chExt cx="3796680" cy="4050138"/>
          </a:xfrm>
        </p:grpSpPr>
        <p:pic>
          <p:nvPicPr>
            <p:cNvPr id="1020" name="Google Shape;1020;g3a2a31982c5_0_813"/>
            <p:cNvPicPr preferRelativeResize="0"/>
            <p:nvPr/>
          </p:nvPicPr>
          <p:blipFill rotWithShape="1">
            <a:blip r:embed="rId4">
              <a:alphaModFix/>
            </a:blip>
            <a:srcRect b="23739" l="0" r="58249" t="21738"/>
            <a:stretch/>
          </p:blipFill>
          <p:spPr>
            <a:xfrm>
              <a:off x="4633587" y="1472400"/>
              <a:ext cx="3240739" cy="2380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1" name="Google Shape;1021;g3a2a31982c5_0_813"/>
            <p:cNvSpPr txBox="1"/>
            <p:nvPr/>
          </p:nvSpPr>
          <p:spPr>
            <a:xfrm>
              <a:off x="4932279" y="1976671"/>
              <a:ext cx="24930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An important first step is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talking to your supervisor about making your research available as a pre-print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2" name="Google Shape;1022;g3a2a31982c5_0_8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20742" y="2745363"/>
              <a:ext cx="1809525" cy="2777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da81bd119c_0_277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is research typically disseminated?</a:t>
            </a:r>
            <a:endParaRPr b="1" sz="2400"/>
          </a:p>
        </p:txBody>
      </p:sp>
      <p:sp>
        <p:nvSpPr>
          <p:cNvPr id="497" name="Google Shape;497;gda81bd119c_0_277"/>
          <p:cNvSpPr/>
          <p:nvPr/>
        </p:nvSpPr>
        <p:spPr>
          <a:xfrm>
            <a:off x="1320162" y="991964"/>
            <a:ext cx="6234682" cy="831600"/>
          </a:xfrm>
          <a:prstGeom prst="rect">
            <a:avLst/>
          </a:prstGeom>
          <a:solidFill>
            <a:srgbClr val="F2C9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2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da81bd119c_0_277"/>
          <p:cNvSpPr txBox="1"/>
          <p:nvPr/>
        </p:nvSpPr>
        <p:spPr>
          <a:xfrm>
            <a:off x="2068738" y="1259300"/>
            <a:ext cx="5341568" cy="307877"/>
          </a:xfrm>
          <a:prstGeom prst="rect">
            <a:avLst/>
          </a:prstGeom>
          <a:solidFill>
            <a:srgbClr val="F2C9F0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278E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91278E"/>
                </a:solidFill>
                <a:latin typeface="Roboto"/>
                <a:ea typeface="Roboto"/>
                <a:cs typeface="Roboto"/>
                <a:sym typeface="Roboto"/>
              </a:rPr>
              <a:t>Step 1: </a:t>
            </a:r>
            <a:r>
              <a:rPr b="0" i="0" lang="en-US" sz="1400" u="none" cap="none" strike="noStrike">
                <a:solidFill>
                  <a:srgbClr val="3A3838"/>
                </a:solidFill>
                <a:latin typeface="Roboto"/>
                <a:ea typeface="Roboto"/>
                <a:cs typeface="Roboto"/>
                <a:sym typeface="Roboto"/>
              </a:rPr>
              <a:t>Designing and conducting research</a:t>
            </a:r>
            <a:r>
              <a:rPr b="1" i="0" lang="en-US" sz="1400" u="none" cap="none" strike="noStrike">
                <a:solidFill>
                  <a:srgbClr val="91278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gda81bd119c_0_277"/>
          <p:cNvSpPr/>
          <p:nvPr/>
        </p:nvSpPr>
        <p:spPr>
          <a:xfrm>
            <a:off x="1468138" y="1118268"/>
            <a:ext cx="600600" cy="579300"/>
          </a:xfrm>
          <a:prstGeom prst="ellipse">
            <a:avLst/>
          </a:prstGeom>
          <a:solidFill>
            <a:srgbClr val="91278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0" name="Google Shape;500;gda81bd119c_0_277"/>
          <p:cNvPicPr preferRelativeResize="0"/>
          <p:nvPr/>
        </p:nvPicPr>
        <p:blipFill rotWithShape="1">
          <a:blip r:embed="rId3">
            <a:alphaModFix/>
          </a:blip>
          <a:srcRect b="75559" l="0" r="78440" t="0"/>
          <a:stretch/>
        </p:blipFill>
        <p:spPr>
          <a:xfrm>
            <a:off x="1337467" y="1066616"/>
            <a:ext cx="774295" cy="68229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gda81bd119c_0_277"/>
          <p:cNvSpPr/>
          <p:nvPr/>
        </p:nvSpPr>
        <p:spPr>
          <a:xfrm>
            <a:off x="1320162" y="1983264"/>
            <a:ext cx="6234900" cy="8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2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da81bd119c_0_277"/>
          <p:cNvSpPr txBox="1"/>
          <p:nvPr/>
        </p:nvSpPr>
        <p:spPr>
          <a:xfrm>
            <a:off x="2068738" y="2244414"/>
            <a:ext cx="573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278E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91278E"/>
                </a:solidFill>
                <a:latin typeface="Roboto"/>
                <a:ea typeface="Roboto"/>
                <a:cs typeface="Roboto"/>
                <a:sym typeface="Roboto"/>
              </a:rPr>
              <a:t>Step 2: </a:t>
            </a:r>
            <a:r>
              <a:rPr b="0" i="0" lang="en-US" sz="1400" u="none" cap="none" strike="noStrike">
                <a:solidFill>
                  <a:srgbClr val="3A3838"/>
                </a:solidFill>
                <a:latin typeface="Roboto"/>
                <a:ea typeface="Roboto"/>
                <a:cs typeface="Roboto"/>
                <a:sym typeface="Roboto"/>
              </a:rPr>
              <a:t>Analysing data and generating results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3" name="Google Shape;503;gda81bd119c_0_277"/>
          <p:cNvGrpSpPr/>
          <p:nvPr/>
        </p:nvGrpSpPr>
        <p:grpSpPr>
          <a:xfrm>
            <a:off x="1424314" y="2108664"/>
            <a:ext cx="600600" cy="579300"/>
            <a:chOff x="1424318" y="2210687"/>
            <a:chExt cx="600600" cy="579300"/>
          </a:xfrm>
        </p:grpSpPr>
        <p:sp>
          <p:nvSpPr>
            <p:cNvPr id="504" name="Google Shape;504;gda81bd119c_0_277"/>
            <p:cNvSpPr/>
            <p:nvPr/>
          </p:nvSpPr>
          <p:spPr>
            <a:xfrm>
              <a:off x="1424318" y="2210687"/>
              <a:ext cx="600600" cy="579300"/>
            </a:xfrm>
            <a:prstGeom prst="ellipse">
              <a:avLst/>
            </a:prstGeom>
            <a:solidFill>
              <a:srgbClr val="9127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05" name="Google Shape;505;gda81bd119c_0_277"/>
            <p:cNvPicPr preferRelativeResize="0"/>
            <p:nvPr/>
          </p:nvPicPr>
          <p:blipFill rotWithShape="1">
            <a:blip r:embed="rId4">
              <a:alphaModFix/>
            </a:blip>
            <a:srcRect b="20480" l="49998" r="23300" t="35767"/>
            <a:stretch/>
          </p:blipFill>
          <p:spPr>
            <a:xfrm>
              <a:off x="1484395" y="2274196"/>
              <a:ext cx="480427" cy="4522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6" name="Google Shape;506;gda81bd119c_0_277"/>
          <p:cNvSpPr/>
          <p:nvPr/>
        </p:nvSpPr>
        <p:spPr>
          <a:xfrm>
            <a:off x="1320162" y="2973064"/>
            <a:ext cx="6234900" cy="831600"/>
          </a:xfrm>
          <a:prstGeom prst="rect">
            <a:avLst/>
          </a:prstGeom>
          <a:solidFill>
            <a:srgbClr val="F2C9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2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gda81bd119c_0_277"/>
          <p:cNvSpPr txBox="1"/>
          <p:nvPr/>
        </p:nvSpPr>
        <p:spPr>
          <a:xfrm>
            <a:off x="2068738" y="3127274"/>
            <a:ext cx="54513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278E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91278E"/>
                </a:solidFill>
                <a:latin typeface="Roboto"/>
                <a:ea typeface="Roboto"/>
                <a:cs typeface="Roboto"/>
                <a:sym typeface="Roboto"/>
              </a:rPr>
              <a:t>Step 3: </a:t>
            </a:r>
            <a:r>
              <a:rPr b="0" i="0" lang="en-US" sz="1400" u="none" cap="none" strike="noStrike">
                <a:solidFill>
                  <a:srgbClr val="3A3838"/>
                </a:solidFill>
                <a:latin typeface="Roboto"/>
                <a:ea typeface="Roboto"/>
                <a:cs typeface="Roboto"/>
                <a:sym typeface="Roboto"/>
              </a:rPr>
              <a:t>Writing up the research findings in the form of a journal article and submitting this for publication in an academic journal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08" name="Google Shape;508;gda81bd119c_0_277"/>
          <p:cNvGrpSpPr/>
          <p:nvPr/>
        </p:nvGrpSpPr>
        <p:grpSpPr>
          <a:xfrm>
            <a:off x="1424314" y="3099214"/>
            <a:ext cx="600600" cy="579300"/>
            <a:chOff x="1424325" y="3074591"/>
            <a:chExt cx="600600" cy="579300"/>
          </a:xfrm>
        </p:grpSpPr>
        <p:sp>
          <p:nvSpPr>
            <p:cNvPr id="509" name="Google Shape;509;gda81bd119c_0_277"/>
            <p:cNvSpPr/>
            <p:nvPr/>
          </p:nvSpPr>
          <p:spPr>
            <a:xfrm>
              <a:off x="1424325" y="3074591"/>
              <a:ext cx="600600" cy="579300"/>
            </a:xfrm>
            <a:prstGeom prst="ellipse">
              <a:avLst/>
            </a:prstGeom>
            <a:solidFill>
              <a:srgbClr val="9127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0" name="Google Shape;510;gda81bd119c_0_277"/>
            <p:cNvPicPr preferRelativeResize="0"/>
            <p:nvPr/>
          </p:nvPicPr>
          <p:blipFill rotWithShape="1">
            <a:blip r:embed="rId5">
              <a:alphaModFix/>
            </a:blip>
            <a:srcRect b="40365" l="1843" r="83095" t="38627"/>
            <a:stretch/>
          </p:blipFill>
          <p:spPr>
            <a:xfrm>
              <a:off x="1505437" y="3165889"/>
              <a:ext cx="365920" cy="3967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1" name="Google Shape;511;gda81bd119c_0_277"/>
          <p:cNvSpPr/>
          <p:nvPr/>
        </p:nvSpPr>
        <p:spPr>
          <a:xfrm>
            <a:off x="1320162" y="3964365"/>
            <a:ext cx="6252300" cy="8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2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gda81bd119c_0_277"/>
          <p:cNvSpPr txBox="1"/>
          <p:nvPr/>
        </p:nvSpPr>
        <p:spPr>
          <a:xfrm>
            <a:off x="2068738" y="4010104"/>
            <a:ext cx="5397600" cy="738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278E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91278E"/>
                </a:solidFill>
                <a:latin typeface="Roboto"/>
                <a:ea typeface="Roboto"/>
                <a:cs typeface="Roboto"/>
                <a:sym typeface="Roboto"/>
              </a:rPr>
              <a:t>Step 4: </a:t>
            </a:r>
            <a:r>
              <a:rPr b="0" i="0" lang="en-US" sz="1400" u="none" cap="none" strike="noStrike">
                <a:solidFill>
                  <a:srgbClr val="3A3838"/>
                </a:solidFill>
                <a:latin typeface="Roboto"/>
                <a:ea typeface="Roboto"/>
                <a:cs typeface="Roboto"/>
                <a:sym typeface="Roboto"/>
              </a:rPr>
              <a:t>The study undergoes peer-review and a decision is made about whether the article can be accepted, needs to be revised, or is rejected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3" name="Google Shape;513;gda81bd119c_0_277"/>
          <p:cNvGrpSpPr/>
          <p:nvPr/>
        </p:nvGrpSpPr>
        <p:grpSpPr>
          <a:xfrm>
            <a:off x="1424314" y="4089765"/>
            <a:ext cx="600600" cy="579300"/>
            <a:chOff x="1388081" y="3922548"/>
            <a:chExt cx="600600" cy="579300"/>
          </a:xfrm>
        </p:grpSpPr>
        <p:sp>
          <p:nvSpPr>
            <p:cNvPr id="514" name="Google Shape;514;gda81bd119c_0_277"/>
            <p:cNvSpPr/>
            <p:nvPr/>
          </p:nvSpPr>
          <p:spPr>
            <a:xfrm>
              <a:off x="1388081" y="3922548"/>
              <a:ext cx="600600" cy="579300"/>
            </a:xfrm>
            <a:prstGeom prst="ellipse">
              <a:avLst/>
            </a:prstGeom>
            <a:solidFill>
              <a:srgbClr val="9127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15" name="Google Shape;515;gda81bd119c_0_277"/>
            <p:cNvPicPr preferRelativeResize="0"/>
            <p:nvPr/>
          </p:nvPicPr>
          <p:blipFill rotWithShape="1">
            <a:blip r:embed="rId6">
              <a:alphaModFix/>
            </a:blip>
            <a:srcRect b="45327" l="36527" r="36523" t="24849"/>
            <a:stretch/>
          </p:blipFill>
          <p:spPr>
            <a:xfrm>
              <a:off x="1448175" y="4009838"/>
              <a:ext cx="480425" cy="4045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6" name="Google Shape;516;gda81bd119c_0_277"/>
          <p:cNvSpPr/>
          <p:nvPr/>
        </p:nvSpPr>
        <p:spPr>
          <a:xfrm>
            <a:off x="1320162" y="4954166"/>
            <a:ext cx="6252300" cy="831600"/>
          </a:xfrm>
          <a:prstGeom prst="rect">
            <a:avLst/>
          </a:prstGeom>
          <a:solidFill>
            <a:srgbClr val="F2C9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2F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gda81bd119c_0_277"/>
          <p:cNvSpPr txBox="1"/>
          <p:nvPr/>
        </p:nvSpPr>
        <p:spPr>
          <a:xfrm>
            <a:off x="2068738" y="5108376"/>
            <a:ext cx="5451300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278E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91278E"/>
                </a:solidFill>
                <a:latin typeface="Roboto"/>
                <a:ea typeface="Roboto"/>
                <a:cs typeface="Roboto"/>
                <a:sym typeface="Roboto"/>
              </a:rPr>
              <a:t>Step 5: </a:t>
            </a:r>
            <a:r>
              <a:rPr b="0" i="0" lang="en-US" sz="1400" u="none" cap="none" strike="noStrike">
                <a:solidFill>
                  <a:srgbClr val="3A3838"/>
                </a:solidFill>
                <a:latin typeface="Roboto"/>
                <a:ea typeface="Roboto"/>
                <a:cs typeface="Roboto"/>
                <a:sym typeface="Roboto"/>
              </a:rPr>
              <a:t>Eventually the article will be published on the journal website and/or in print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18" name="Google Shape;518;gda81bd119c_0_277"/>
          <p:cNvGrpSpPr/>
          <p:nvPr/>
        </p:nvGrpSpPr>
        <p:grpSpPr>
          <a:xfrm>
            <a:off x="1424314" y="5080316"/>
            <a:ext cx="600600" cy="579300"/>
            <a:chOff x="1444225" y="4770729"/>
            <a:chExt cx="600600" cy="579300"/>
          </a:xfrm>
        </p:grpSpPr>
        <p:sp>
          <p:nvSpPr>
            <p:cNvPr id="519" name="Google Shape;519;gda81bd119c_0_277"/>
            <p:cNvSpPr/>
            <p:nvPr/>
          </p:nvSpPr>
          <p:spPr>
            <a:xfrm>
              <a:off x="1444225" y="4770729"/>
              <a:ext cx="600600" cy="579300"/>
            </a:xfrm>
            <a:prstGeom prst="ellipse">
              <a:avLst/>
            </a:prstGeom>
            <a:solidFill>
              <a:srgbClr val="91278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" name="Google Shape;520;gda81bd119c_0_277"/>
            <p:cNvPicPr preferRelativeResize="0"/>
            <p:nvPr/>
          </p:nvPicPr>
          <p:blipFill rotWithShape="1">
            <a:blip r:embed="rId7">
              <a:alphaModFix/>
            </a:blip>
            <a:srcRect b="68749" l="65556" r="14030" t="3704"/>
            <a:stretch/>
          </p:blipFill>
          <p:spPr>
            <a:xfrm>
              <a:off x="1561550" y="4872475"/>
              <a:ext cx="365925" cy="37578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3a2a31982c5_0_826"/>
          <p:cNvSpPr txBox="1"/>
          <p:nvPr>
            <p:ph idx="1" type="body"/>
          </p:nvPr>
        </p:nvSpPr>
        <p:spPr>
          <a:xfrm>
            <a:off x="254000" y="1209071"/>
            <a:ext cx="75801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222222"/>
                </a:solidFill>
              </a:rPr>
              <a:t>You should then identify a suitable pre-print server</a:t>
            </a:r>
            <a:endParaRPr sz="2200">
              <a:solidFill>
                <a:srgbClr val="22222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000">
                <a:solidFill>
                  <a:srgbClr val="222222"/>
                </a:solidFill>
              </a:rPr>
              <a:t>Some examples are </a:t>
            </a:r>
            <a:r>
              <a:rPr lang="en-US" sz="2000" u="sng">
                <a:solidFill>
                  <a:srgbClr val="91278E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arXiv</a:t>
            </a:r>
            <a:r>
              <a:rPr lang="en-US" sz="2000">
                <a:solidFill>
                  <a:srgbClr val="000000"/>
                </a:solidFill>
              </a:rPr>
              <a:t>, </a:t>
            </a:r>
            <a:r>
              <a:rPr lang="en-US" sz="2000" u="sng">
                <a:solidFill>
                  <a:srgbClr val="91278E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bioRxiv</a:t>
            </a:r>
            <a:r>
              <a:rPr lang="en-US" sz="2000">
                <a:solidFill>
                  <a:srgbClr val="222222"/>
                </a:solidFill>
              </a:rPr>
              <a:t>, </a:t>
            </a:r>
            <a:r>
              <a:rPr lang="en-US" sz="2000" u="sng">
                <a:solidFill>
                  <a:srgbClr val="91278E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medRxiv</a:t>
            </a:r>
            <a:r>
              <a:rPr lang="en-US" sz="2000">
                <a:solidFill>
                  <a:srgbClr val="222222"/>
                </a:solidFill>
              </a:rPr>
              <a:t>, and </a:t>
            </a:r>
            <a:r>
              <a:rPr lang="en-US" sz="2000" u="sng">
                <a:solidFill>
                  <a:srgbClr val="91278E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psyArXiv</a:t>
            </a:r>
            <a:endParaRPr sz="2000" u="sng">
              <a:solidFill>
                <a:srgbClr val="91278E"/>
              </a:solidFill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2000">
              <a:solidFill>
                <a:srgbClr val="91278E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222222"/>
                </a:solidFill>
              </a:rPr>
              <a:t>You can see examples of pre-prints on any of the above servers to help guide you in preparing to upload your pre-print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028" name="Google Shape;1028;g3a2a31982c5_0_826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a pre-print?</a:t>
            </a:r>
            <a:endParaRPr sz="2000"/>
          </a:p>
        </p:txBody>
      </p:sp>
      <p:grpSp>
        <p:nvGrpSpPr>
          <p:cNvPr id="1029" name="Google Shape;1029;g3a2a31982c5_0_826"/>
          <p:cNvGrpSpPr/>
          <p:nvPr/>
        </p:nvGrpSpPr>
        <p:grpSpPr>
          <a:xfrm>
            <a:off x="3334658" y="2944771"/>
            <a:ext cx="5809342" cy="4253728"/>
            <a:chOff x="3334658" y="2944771"/>
            <a:chExt cx="5809342" cy="4253728"/>
          </a:xfrm>
        </p:grpSpPr>
        <p:pic>
          <p:nvPicPr>
            <p:cNvPr id="1030" name="Google Shape;1030;g3a2a31982c5_0_8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6144001" y="2944771"/>
              <a:ext cx="2999999" cy="3141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1" name="Google Shape;1031;g3a2a31982c5_0_826"/>
            <p:cNvPicPr preferRelativeResize="0"/>
            <p:nvPr/>
          </p:nvPicPr>
          <p:blipFill rotWithShape="1">
            <a:blip r:embed="rId8">
              <a:alphaModFix/>
            </a:blip>
            <a:srcRect b="23739" l="0" r="58249" t="0"/>
            <a:stretch/>
          </p:blipFill>
          <p:spPr>
            <a:xfrm flipH="1" rot="10800000">
              <a:off x="3334658" y="3558024"/>
              <a:ext cx="3987701" cy="3640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2" name="Google Shape;1032;g3a2a31982c5_0_826"/>
            <p:cNvSpPr txBox="1"/>
            <p:nvPr/>
          </p:nvSpPr>
          <p:spPr>
            <a:xfrm>
              <a:off x="3757884" y="4109704"/>
              <a:ext cx="3000000" cy="16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As your pre-print is the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same manuscript that you will submit to the journal, any changes to your manuscript will mostly be formatting and uploading requirements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a2a31982c5_0_835"/>
          <p:cNvSpPr txBox="1"/>
          <p:nvPr>
            <p:ph idx="1" type="body"/>
          </p:nvPr>
        </p:nvSpPr>
        <p:spPr>
          <a:xfrm>
            <a:off x="254000" y="1209071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222222"/>
                </a:solidFill>
              </a:rPr>
              <a:t>It is very important to check that the journal you want to publish your manuscript in accepts pre-prints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2200">
              <a:solidFill>
                <a:srgbClr val="22222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400" u="sng">
                <a:solidFill>
                  <a:srgbClr val="91278E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Sherpa Romeo</a:t>
            </a:r>
            <a:r>
              <a:rPr lang="en-US" sz="2400"/>
              <a:t> provides up-to-date information about individual journals’ open-access policies, so check here first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038" name="Google Shape;1038;g3a2a31982c5_0_835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a pre-print?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descr="A picture containing logo&#10;&#10;Description automatically generated" id="1039" name="Google Shape;1039;g3a2a31982c5_0_8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2470" y="4435389"/>
            <a:ext cx="4079060" cy="1213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g3a2a31982c5_0_84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a pre-print?</a:t>
            </a:r>
            <a:endParaRPr sz="2400"/>
          </a:p>
        </p:txBody>
      </p:sp>
      <p:pic>
        <p:nvPicPr>
          <p:cNvPr id="1045" name="Google Shape;1045;g3a2a31982c5_0_841"/>
          <p:cNvPicPr preferRelativeResize="0"/>
          <p:nvPr/>
        </p:nvPicPr>
        <p:blipFill rotWithShape="1">
          <a:blip r:embed="rId3">
            <a:alphaModFix/>
          </a:blip>
          <a:srcRect b="35022" l="0" r="0" t="0"/>
          <a:stretch/>
        </p:blipFill>
        <p:spPr>
          <a:xfrm>
            <a:off x="799554" y="2253636"/>
            <a:ext cx="3412050" cy="3799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g3a2a31982c5_0_841"/>
          <p:cNvPicPr preferRelativeResize="0"/>
          <p:nvPr/>
        </p:nvPicPr>
        <p:blipFill rotWithShape="1">
          <a:blip r:embed="rId4">
            <a:alphaModFix/>
          </a:blip>
          <a:srcRect b="23741" l="0" r="58249" t="20866"/>
          <a:stretch/>
        </p:blipFill>
        <p:spPr>
          <a:xfrm flipH="1">
            <a:off x="2332358" y="471686"/>
            <a:ext cx="4068442" cy="2957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g3a2a31982c5_0_841"/>
          <p:cNvSpPr txBox="1"/>
          <p:nvPr/>
        </p:nvSpPr>
        <p:spPr>
          <a:xfrm>
            <a:off x="2967825" y="1081036"/>
            <a:ext cx="3015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Once you are sure your target journal accepts pre-prints, you have identified a relevant pre-print server, and have prepared your paper, you can upload it to the pre-print server!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on a stage&#10;&#10;Description automatically generated with low confidence" id="1052" name="Google Shape;1052;g3a2a31982c5_0_8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9036"/>
            <a:ext cx="9144000" cy="5144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053" name="Google Shape;1053;g3a2a31982c5_0_8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a2a31982c5_0_999"/>
          <p:cNvSpPr/>
          <p:nvPr/>
        </p:nvSpPr>
        <p:spPr>
          <a:xfrm>
            <a:off x="4572000" y="3488548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g3a2a31982c5_0_999"/>
          <p:cNvSpPr/>
          <p:nvPr/>
        </p:nvSpPr>
        <p:spPr>
          <a:xfrm>
            <a:off x="280932" y="3488548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g3a2a31982c5_0_999"/>
          <p:cNvSpPr/>
          <p:nvPr/>
        </p:nvSpPr>
        <p:spPr>
          <a:xfrm>
            <a:off x="4572000" y="927436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g3a2a31982c5_0_999"/>
          <p:cNvSpPr/>
          <p:nvPr/>
        </p:nvSpPr>
        <p:spPr>
          <a:xfrm>
            <a:off x="280932" y="927436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2" name="Google Shape;1062;g3a2a31982c5_0_999"/>
          <p:cNvPicPr preferRelativeResize="0"/>
          <p:nvPr/>
        </p:nvPicPr>
        <p:blipFill rotWithShape="1">
          <a:blip r:embed="rId3">
            <a:alphaModFix/>
          </a:blip>
          <a:srcRect b="20961" l="0" r="58249" t="21656"/>
          <a:stretch/>
        </p:blipFill>
        <p:spPr>
          <a:xfrm flipH="1">
            <a:off x="1787001" y="910325"/>
            <a:ext cx="2692546" cy="208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g3a2a31982c5_0_999"/>
          <p:cNvSpPr txBox="1"/>
          <p:nvPr/>
        </p:nvSpPr>
        <p:spPr>
          <a:xfrm>
            <a:off x="2035954" y="1260391"/>
            <a:ext cx="2376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addition, funders and journals are increasingly focusing on things like open access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64" name="Google Shape;1064;g3a2a31982c5_0_999"/>
          <p:cNvPicPr preferRelativeResize="0"/>
          <p:nvPr/>
        </p:nvPicPr>
        <p:blipFill rotWithShape="1">
          <a:blip r:embed="rId3">
            <a:alphaModFix/>
          </a:blip>
          <a:srcRect b="20961" l="0" r="58249" t="21656"/>
          <a:stretch/>
        </p:blipFill>
        <p:spPr>
          <a:xfrm rot="8674562">
            <a:off x="5800136" y="3203415"/>
            <a:ext cx="2906788" cy="298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5" name="Google Shape;1065;g3a2a31982c5_0_999"/>
          <p:cNvPicPr preferRelativeResize="0"/>
          <p:nvPr/>
        </p:nvPicPr>
        <p:blipFill rotWithShape="1">
          <a:blip r:embed="rId4">
            <a:alphaModFix/>
          </a:blip>
          <a:srcRect b="51637" l="0" r="0" t="0"/>
          <a:stretch/>
        </p:blipFill>
        <p:spPr>
          <a:xfrm>
            <a:off x="4356341" y="3554795"/>
            <a:ext cx="1838721" cy="235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g3a2a31982c5_0_999"/>
          <p:cNvSpPr txBox="1"/>
          <p:nvPr>
            <p:ph idx="1" type="body"/>
          </p:nvPr>
        </p:nvSpPr>
        <p:spPr>
          <a:xfrm>
            <a:off x="6306530" y="3999693"/>
            <a:ext cx="2137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</a:rPr>
              <a:t>For example, it influences your access to knowledge, and how that knowledge is used to make decisions that impact you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1067" name="Google Shape;1067;g3a2a31982c5_0_999"/>
          <p:cNvPicPr preferRelativeResize="0"/>
          <p:nvPr/>
        </p:nvPicPr>
        <p:blipFill rotWithShape="1">
          <a:blip r:embed="rId5">
            <a:alphaModFix/>
          </a:blip>
          <a:srcRect b="47371" l="0" r="0" t="0"/>
          <a:stretch/>
        </p:blipFill>
        <p:spPr>
          <a:xfrm flipH="1">
            <a:off x="226498" y="1022925"/>
            <a:ext cx="2528131" cy="232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8" name="Google Shape;1068;g3a2a31982c5_0_999"/>
          <p:cNvPicPr preferRelativeResize="0"/>
          <p:nvPr/>
        </p:nvPicPr>
        <p:blipFill rotWithShape="1">
          <a:blip r:embed="rId6">
            <a:alphaModFix/>
          </a:blip>
          <a:srcRect b="46062" l="0" r="0" t="0"/>
          <a:stretch/>
        </p:blipFill>
        <p:spPr>
          <a:xfrm>
            <a:off x="6372077" y="1069815"/>
            <a:ext cx="2577168" cy="22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g3a2a31982c5_0_999"/>
          <p:cNvPicPr preferRelativeResize="0"/>
          <p:nvPr/>
        </p:nvPicPr>
        <p:blipFill rotWithShape="1">
          <a:blip r:embed="rId7">
            <a:alphaModFix/>
          </a:blip>
          <a:srcRect b="38994" l="0" r="0" t="0"/>
          <a:stretch/>
        </p:blipFill>
        <p:spPr>
          <a:xfrm>
            <a:off x="2386976" y="3568122"/>
            <a:ext cx="2298468" cy="2328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0" name="Google Shape;1070;g3a2a31982c5_0_999"/>
          <p:cNvGrpSpPr/>
          <p:nvPr/>
        </p:nvGrpSpPr>
        <p:grpSpPr>
          <a:xfrm>
            <a:off x="4430246" y="618275"/>
            <a:ext cx="3477350" cy="3011277"/>
            <a:chOff x="4430246" y="618275"/>
            <a:chExt cx="3477350" cy="3011277"/>
          </a:xfrm>
        </p:grpSpPr>
        <p:pic>
          <p:nvPicPr>
            <p:cNvPr id="1071" name="Google Shape;1071;g3a2a31982c5_0_999"/>
            <p:cNvPicPr preferRelativeResize="0"/>
            <p:nvPr/>
          </p:nvPicPr>
          <p:blipFill rotWithShape="1">
            <a:blip r:embed="rId3">
              <a:alphaModFix/>
            </a:blip>
            <a:srcRect b="22124" l="0" r="58249" t="23072"/>
            <a:stretch/>
          </p:blipFill>
          <p:spPr>
            <a:xfrm flipH="1" rot="-9344402">
              <a:off x="4709742" y="1130052"/>
              <a:ext cx="2918359" cy="1987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2" name="Google Shape;1072;g3a2a31982c5_0_999"/>
            <p:cNvSpPr txBox="1"/>
            <p:nvPr/>
          </p:nvSpPr>
          <p:spPr>
            <a:xfrm>
              <a:off x="5107991" y="1401225"/>
              <a:ext cx="1809000" cy="13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So, if you continue with research, it’s important to be aware of what is involved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73" name="Google Shape;1073;g3a2a31982c5_0_999"/>
          <p:cNvPicPr preferRelativeResize="0"/>
          <p:nvPr/>
        </p:nvPicPr>
        <p:blipFill rotWithShape="1">
          <a:blip r:embed="rId3">
            <a:alphaModFix/>
          </a:blip>
          <a:srcRect b="20961" l="0" r="58249" t="21656"/>
          <a:stretch/>
        </p:blipFill>
        <p:spPr>
          <a:xfrm>
            <a:off x="280931" y="3410940"/>
            <a:ext cx="2798246" cy="230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g3a2a31982c5_0_999"/>
          <p:cNvSpPr txBox="1"/>
          <p:nvPr/>
        </p:nvSpPr>
        <p:spPr>
          <a:xfrm>
            <a:off x="476371" y="3818315"/>
            <a:ext cx="2298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even if you never</a:t>
            </a:r>
            <a:b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research again, open research is important to you as a member of the public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g3a2a31982c5_0_999"/>
          <p:cNvSpPr txBox="1"/>
          <p:nvPr/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is open knowledge dissemination important?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6" name="Google Shape;1076;g3a2a31982c5_0_99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, venn diagram&#10;&#10;Description automatically generated" id="1081" name="Google Shape;1081;g3a2a31982c5_0_10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200" y="1555200"/>
            <a:ext cx="3747600" cy="37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g3a2a31982c5_0_102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2400"/>
              <a:t>Module 6 – </a:t>
            </a:r>
            <a:r>
              <a:rPr b="1" lang="en-US" sz="2400"/>
              <a:t>Knowledge Dissemination</a:t>
            </a:r>
            <a:endParaRPr sz="2400"/>
          </a:p>
        </p:txBody>
      </p:sp>
      <p:sp>
        <p:nvSpPr>
          <p:cNvPr id="1083" name="Google Shape;1083;g3a2a31982c5_0_1021"/>
          <p:cNvSpPr txBox="1"/>
          <p:nvPr/>
        </p:nvSpPr>
        <p:spPr>
          <a:xfrm>
            <a:off x="2693120" y="1555200"/>
            <a:ext cx="3697500" cy="649200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24310"/>
              </a:srgbClr>
            </a:outerShdw>
          </a:effectLst>
        </p:spPr>
        <p:txBody>
          <a:bodyPr anchorCtr="0" anchor="t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Repositories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a2a31982c5_0_1027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are repositories?</a:t>
            </a:r>
            <a:endParaRPr b="1" sz="2400"/>
          </a:p>
        </p:txBody>
      </p:sp>
      <p:grpSp>
        <p:nvGrpSpPr>
          <p:cNvPr id="1089" name="Google Shape;1089;g3a2a31982c5_0_1027"/>
          <p:cNvGrpSpPr/>
          <p:nvPr/>
        </p:nvGrpSpPr>
        <p:grpSpPr>
          <a:xfrm>
            <a:off x="1593104" y="1056501"/>
            <a:ext cx="5947829" cy="4682421"/>
            <a:chOff x="1155474" y="1017459"/>
            <a:chExt cx="5947829" cy="4682421"/>
          </a:xfrm>
        </p:grpSpPr>
        <p:grpSp>
          <p:nvGrpSpPr>
            <p:cNvPr id="1090" name="Google Shape;1090;g3a2a31982c5_0_1027"/>
            <p:cNvGrpSpPr/>
            <p:nvPr/>
          </p:nvGrpSpPr>
          <p:grpSpPr>
            <a:xfrm>
              <a:off x="1157992" y="1017459"/>
              <a:ext cx="5942700" cy="876600"/>
              <a:chOff x="1155474" y="1017459"/>
              <a:chExt cx="5942700" cy="876600"/>
            </a:xfrm>
          </p:grpSpPr>
          <p:sp>
            <p:nvSpPr>
              <p:cNvPr id="1091" name="Google Shape;1091;g3a2a31982c5_0_1027"/>
              <p:cNvSpPr/>
              <p:nvPr/>
            </p:nvSpPr>
            <p:spPr>
              <a:xfrm>
                <a:off x="1155474" y="1017459"/>
                <a:ext cx="5942700" cy="876600"/>
              </a:xfrm>
              <a:prstGeom prst="roundRect">
                <a:avLst>
                  <a:gd fmla="val 10000" name="adj"/>
                </a:avLst>
              </a:prstGeom>
              <a:solidFill>
                <a:srgbClr val="F2C9F0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51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g3a2a31982c5_0_1027"/>
              <p:cNvSpPr txBox="1"/>
              <p:nvPr/>
            </p:nvSpPr>
            <p:spPr>
              <a:xfrm>
                <a:off x="2393103" y="1017459"/>
                <a:ext cx="4458300" cy="876600"/>
              </a:xfrm>
              <a:prstGeom prst="rect">
                <a:avLst/>
              </a:prstGeom>
              <a:solidFill>
                <a:srgbClr val="F2C9F0"/>
              </a:solidFill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0" marL="0" marR="0" rtl="0" algn="l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 repository is a database for storing datasets or research outputs (e.g. manuscripts).</a:t>
                </a:r>
                <a:endParaRPr/>
              </a:p>
            </p:txBody>
          </p:sp>
        </p:grpSp>
        <p:grpSp>
          <p:nvGrpSpPr>
            <p:cNvPr id="1093" name="Google Shape;1093;g3a2a31982c5_0_1027"/>
            <p:cNvGrpSpPr/>
            <p:nvPr/>
          </p:nvGrpSpPr>
          <p:grpSpPr>
            <a:xfrm>
              <a:off x="1155474" y="2294305"/>
              <a:ext cx="5947829" cy="876600"/>
              <a:chOff x="1155474" y="2284544"/>
              <a:chExt cx="5947829" cy="876600"/>
            </a:xfrm>
          </p:grpSpPr>
          <p:sp>
            <p:nvSpPr>
              <p:cNvPr id="1094" name="Google Shape;1094;g3a2a31982c5_0_1027"/>
              <p:cNvSpPr/>
              <p:nvPr/>
            </p:nvSpPr>
            <p:spPr>
              <a:xfrm>
                <a:off x="1155474" y="2284544"/>
                <a:ext cx="5945100" cy="876600"/>
              </a:xfrm>
              <a:prstGeom prst="roundRect">
                <a:avLst>
                  <a:gd fmla="val 10000" name="adj"/>
                </a:avLst>
              </a:prstGeom>
              <a:solidFill>
                <a:srgbClr val="F2C9F0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51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g3a2a31982c5_0_1027"/>
              <p:cNvSpPr txBox="1"/>
              <p:nvPr/>
            </p:nvSpPr>
            <p:spPr>
              <a:xfrm>
                <a:off x="2390603" y="2284544"/>
                <a:ext cx="4712700" cy="876600"/>
              </a:xfrm>
              <a:prstGeom prst="rect">
                <a:avLst/>
              </a:prstGeom>
              <a:solidFill>
                <a:srgbClr val="F2C9F0"/>
              </a:solidFill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1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252244"/>
                    </a:solidFill>
                    <a:latin typeface="Roboto"/>
                    <a:ea typeface="Roboto"/>
                    <a:cs typeface="Roboto"/>
                    <a:sym typeface="Roboto"/>
                  </a:rPr>
                  <a:t>Many universities have their own repositories for affiliated researchers to use (e.g. CORA in UCC).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096" name="Google Shape;1096;g3a2a31982c5_0_1027"/>
            <p:cNvGrpSpPr/>
            <p:nvPr/>
          </p:nvGrpSpPr>
          <p:grpSpPr>
            <a:xfrm>
              <a:off x="1155474" y="4789641"/>
              <a:ext cx="5947800" cy="910239"/>
              <a:chOff x="1155474" y="4789641"/>
              <a:chExt cx="5947800" cy="910239"/>
            </a:xfrm>
          </p:grpSpPr>
          <p:sp>
            <p:nvSpPr>
              <p:cNvPr id="1097" name="Google Shape;1097;g3a2a31982c5_0_1027"/>
              <p:cNvSpPr/>
              <p:nvPr/>
            </p:nvSpPr>
            <p:spPr>
              <a:xfrm>
                <a:off x="1155474" y="4823280"/>
                <a:ext cx="5947800" cy="876600"/>
              </a:xfrm>
              <a:prstGeom prst="roundRect">
                <a:avLst>
                  <a:gd fmla="val 10000" name="adj"/>
                </a:avLst>
              </a:prstGeom>
              <a:solidFill>
                <a:srgbClr val="F2C9F0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51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g3a2a31982c5_0_1027"/>
              <p:cNvSpPr txBox="1"/>
              <p:nvPr/>
            </p:nvSpPr>
            <p:spPr>
              <a:xfrm>
                <a:off x="2390640" y="4823268"/>
                <a:ext cx="4460700" cy="876600"/>
              </a:xfrm>
              <a:prstGeom prst="rect">
                <a:avLst/>
              </a:prstGeom>
              <a:solidFill>
                <a:srgbClr val="F2C9F0"/>
              </a:solidFill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1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252244"/>
                    </a:solidFill>
                    <a:latin typeface="Roboto"/>
                    <a:ea typeface="Roboto"/>
                    <a:cs typeface="Roboto"/>
                    <a:sym typeface="Roboto"/>
                  </a:rPr>
                  <a:t>Researchers have control over what is made publicly available when putting data or outputs on repositories.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1099" name="Google Shape;1099;g3a2a31982c5_0_102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363832" y="4789641"/>
                <a:ext cx="764876" cy="9102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100" name="Google Shape;1100;g3a2a31982c5_0_1027"/>
            <p:cNvGrpSpPr/>
            <p:nvPr/>
          </p:nvGrpSpPr>
          <p:grpSpPr>
            <a:xfrm>
              <a:off x="1155474" y="3571151"/>
              <a:ext cx="5947800" cy="876600"/>
              <a:chOff x="1155474" y="3397854"/>
              <a:chExt cx="5947800" cy="876600"/>
            </a:xfrm>
          </p:grpSpPr>
          <p:sp>
            <p:nvSpPr>
              <p:cNvPr id="1101" name="Google Shape;1101;g3a2a31982c5_0_1027"/>
              <p:cNvSpPr/>
              <p:nvPr/>
            </p:nvSpPr>
            <p:spPr>
              <a:xfrm>
                <a:off x="1155474" y="3397854"/>
                <a:ext cx="5947800" cy="876600"/>
              </a:xfrm>
              <a:prstGeom prst="roundRect">
                <a:avLst>
                  <a:gd fmla="val 10000" name="adj"/>
                </a:avLst>
              </a:prstGeom>
              <a:solidFill>
                <a:srgbClr val="F2C9F0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51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g3a2a31982c5_0_1027"/>
              <p:cNvSpPr txBox="1"/>
              <p:nvPr/>
            </p:nvSpPr>
            <p:spPr>
              <a:xfrm>
                <a:off x="2393103" y="3397854"/>
                <a:ext cx="4458300" cy="876600"/>
              </a:xfrm>
              <a:prstGeom prst="rect">
                <a:avLst/>
              </a:prstGeom>
              <a:solidFill>
                <a:srgbClr val="F2C9F0"/>
              </a:solidFill>
              <a:ln>
                <a:noFill/>
              </a:ln>
            </p:spPr>
            <p:txBody>
              <a:bodyPr anchorCtr="0" anchor="ctr" bIns="83800" lIns="83800" spcFirstLastPara="1" rIns="83800" wrap="square" tIns="83800">
                <a:noAutofit/>
              </a:bodyPr>
              <a:lstStyle/>
              <a:p>
                <a:pPr indent="0" lvl="1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252244"/>
                    </a:solidFill>
                    <a:latin typeface="Roboto"/>
                    <a:ea typeface="Roboto"/>
                    <a:cs typeface="Roboto"/>
                    <a:sym typeface="Roboto"/>
                  </a:rPr>
                  <a:t>Putting research outputs on repositories can make them more visible.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03" name="Google Shape;1103;g3a2a31982c5_0_1027"/>
              <p:cNvSpPr/>
              <p:nvPr/>
            </p:nvSpPr>
            <p:spPr>
              <a:xfrm>
                <a:off x="1854200" y="3676331"/>
                <a:ext cx="55800" cy="133800"/>
              </a:xfrm>
              <a:prstGeom prst="roundRect">
                <a:avLst>
                  <a:gd fmla="val 16667" name="adj"/>
                </a:avLst>
              </a:prstGeom>
              <a:solidFill>
                <a:srgbClr val="F2C9F0"/>
              </a:solidFill>
              <a:ln cap="flat" cmpd="sng" w="25400">
                <a:solidFill>
                  <a:srgbClr val="F2C9F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A picture containing text&#10;&#10;Description automatically generated" id="1104" name="Google Shape;1104;g3a2a31982c5_0_10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4119" y="2460096"/>
            <a:ext cx="899563" cy="6250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" id="1105" name="Google Shape;1105;g3a2a31982c5_0_10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73520" y="3551837"/>
            <a:ext cx="820760" cy="9102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icon&#10;&#10;Description automatically generated" id="1106" name="Google Shape;1106;g3a2a31982c5_0_10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58939" y="1076263"/>
            <a:ext cx="649923" cy="88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3a2a31982c5_0_1049"/>
          <p:cNvSpPr txBox="1"/>
          <p:nvPr>
            <p:ph idx="1" type="body"/>
          </p:nvPr>
        </p:nvSpPr>
        <p:spPr>
          <a:xfrm>
            <a:off x="254000" y="1209071"/>
            <a:ext cx="86259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200">
                <a:solidFill>
                  <a:srgbClr val="000000"/>
                </a:solidFill>
              </a:rPr>
              <a:t>Repositories can be domain or discipline specific, or may be more general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112" name="Google Shape;1112;g3a2a31982c5_0_1049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are repositories?</a:t>
            </a:r>
            <a:endParaRPr b="1" sz="2400"/>
          </a:p>
        </p:txBody>
      </p:sp>
      <p:grpSp>
        <p:nvGrpSpPr>
          <p:cNvPr id="1113" name="Google Shape;1113;g3a2a31982c5_0_1049"/>
          <p:cNvGrpSpPr/>
          <p:nvPr/>
        </p:nvGrpSpPr>
        <p:grpSpPr>
          <a:xfrm>
            <a:off x="784930" y="2675295"/>
            <a:ext cx="3356246" cy="2974890"/>
            <a:chOff x="3943651" y="1900204"/>
            <a:chExt cx="2617568" cy="2486535"/>
          </a:xfrm>
        </p:grpSpPr>
        <p:grpSp>
          <p:nvGrpSpPr>
            <p:cNvPr id="1114" name="Google Shape;1114;g3a2a31982c5_0_1049"/>
            <p:cNvGrpSpPr/>
            <p:nvPr/>
          </p:nvGrpSpPr>
          <p:grpSpPr>
            <a:xfrm>
              <a:off x="3943651" y="1900204"/>
              <a:ext cx="2617568" cy="2486535"/>
              <a:chOff x="2151965" y="1974344"/>
              <a:chExt cx="5143580" cy="2486535"/>
            </a:xfrm>
          </p:grpSpPr>
          <p:sp>
            <p:nvSpPr>
              <p:cNvPr id="1115" name="Google Shape;1115;g3a2a31982c5_0_1049"/>
              <p:cNvSpPr/>
              <p:nvPr/>
            </p:nvSpPr>
            <p:spPr>
              <a:xfrm>
                <a:off x="2152045" y="2487479"/>
                <a:ext cx="5143500" cy="1973400"/>
              </a:xfrm>
              <a:prstGeom prst="roundRect">
                <a:avLst>
                  <a:gd fmla="val 16667" name="adj"/>
                </a:avLst>
              </a:prstGeom>
              <a:solidFill>
                <a:srgbClr val="F2C9F0"/>
              </a:solidFill>
              <a:ln cap="flat" cmpd="sng" w="25400">
                <a:solidFill>
                  <a:srgbClr val="F2C9F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16" name="Google Shape;1116;g3a2a31982c5_0_1049"/>
              <p:cNvGrpSpPr/>
              <p:nvPr/>
            </p:nvGrpSpPr>
            <p:grpSpPr>
              <a:xfrm>
                <a:off x="2151965" y="1974344"/>
                <a:ext cx="5143406" cy="1026451"/>
                <a:chOff x="3954871" y="225550"/>
                <a:chExt cx="4101600" cy="923400"/>
              </a:xfrm>
            </p:grpSpPr>
            <p:sp>
              <p:nvSpPr>
                <p:cNvPr id="1117" name="Google Shape;1117;g3a2a31982c5_0_1049"/>
                <p:cNvSpPr txBox="1"/>
                <p:nvPr/>
              </p:nvSpPr>
              <p:spPr>
                <a:xfrm>
                  <a:off x="4166283" y="440993"/>
                  <a:ext cx="275700" cy="37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en-US" sz="20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1</a:t>
                  </a:r>
                  <a:endParaRPr b="1" i="0" sz="20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118" name="Google Shape;1118;g3a2a31982c5_0_1049"/>
                <p:cNvSpPr/>
                <p:nvPr/>
              </p:nvSpPr>
              <p:spPr>
                <a:xfrm>
                  <a:off x="3954871" y="225550"/>
                  <a:ext cx="4101600" cy="923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 cap="flat" cmpd="sng" w="25400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Examples of domain specific repositories</a:t>
                  </a:r>
                  <a:endParaRPr/>
                </a:p>
              </p:txBody>
            </p:sp>
          </p:grpSp>
        </p:grpSp>
        <p:sp>
          <p:nvSpPr>
            <p:cNvPr id="1119" name="Google Shape;1119;g3a2a31982c5_0_1049"/>
            <p:cNvSpPr/>
            <p:nvPr/>
          </p:nvSpPr>
          <p:spPr>
            <a:xfrm>
              <a:off x="4166680" y="3079055"/>
              <a:ext cx="2062500" cy="89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1" marL="28575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6"/>
                <a:buFont typeface="Arial"/>
                <a:buChar char="•"/>
              </a:pPr>
              <a:r>
                <a:rPr b="0" i="0" lang="en-US" sz="1400" u="sng" cap="none" strike="noStrike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  <a:hlinkClick r:id="rId3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Lenus (health research)</a:t>
              </a:r>
              <a:endParaRPr b="0" i="0" sz="1400" u="none" cap="none" strike="noStrike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28575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6"/>
                <a:buFont typeface="Arial"/>
                <a:buChar char="•"/>
              </a:pPr>
              <a:r>
                <a:rPr b="0" i="0" lang="en-US" sz="1400" u="sng" cap="none" strike="noStrike">
                  <a:solidFill>
                    <a:srgbClr val="91278E"/>
                  </a:solidFill>
                  <a:latin typeface="Roboto"/>
                  <a:ea typeface="Roboto"/>
                  <a:cs typeface="Roboto"/>
                  <a:sym typeface="Roboto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MLA CORE</a:t>
              </a:r>
              <a:r>
                <a:rPr b="0" i="0" lang="en-US" sz="1400" u="sng" cap="none" strike="noStrike">
                  <a:solidFill>
                    <a:srgbClr val="91278E"/>
                  </a:solidFill>
                  <a:latin typeface="Roboto"/>
                  <a:ea typeface="Roboto"/>
                  <a:cs typeface="Roboto"/>
                  <a:sym typeface="Roboto"/>
                </a:rPr>
                <a:t> (Humanities)</a:t>
              </a:r>
              <a:endParaRPr b="0" i="0" sz="1400" u="none" cap="none" strike="noStrike">
                <a:solidFill>
                  <a:srgbClr val="91278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1" marL="28575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6"/>
                <a:buFont typeface="Arial"/>
                <a:buChar char="•"/>
              </a:pPr>
              <a:r>
                <a:rPr b="0" i="0" lang="en-US" sz="1400" u="sng" cap="none" strike="noStrike">
                  <a:solidFill>
                    <a:srgbClr val="91278E"/>
                  </a:solidFill>
                  <a:latin typeface="Roboto"/>
                  <a:ea typeface="Roboto"/>
                  <a:cs typeface="Roboto"/>
                  <a:sym typeface="Roboto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Isidore</a:t>
              </a:r>
              <a:r>
                <a:rPr b="0" i="0" lang="en-US" sz="1400" u="sng" cap="none" strike="noStrike">
                  <a:solidFill>
                    <a:srgbClr val="91278E"/>
                  </a:solidFill>
                  <a:latin typeface="Roboto"/>
                  <a:ea typeface="Roboto"/>
                  <a:cs typeface="Roboto"/>
                  <a:sym typeface="Roboto"/>
                </a:rPr>
                <a:t> (Social Sciences and Humanities)</a:t>
              </a:r>
              <a:endParaRPr/>
            </a:p>
          </p:txBody>
        </p:sp>
      </p:grpSp>
      <p:grpSp>
        <p:nvGrpSpPr>
          <p:cNvPr id="1120" name="Google Shape;1120;g3a2a31982c5_0_1049"/>
          <p:cNvGrpSpPr/>
          <p:nvPr/>
        </p:nvGrpSpPr>
        <p:grpSpPr>
          <a:xfrm>
            <a:off x="5002653" y="2675306"/>
            <a:ext cx="3356246" cy="2973647"/>
            <a:chOff x="3943651" y="1900204"/>
            <a:chExt cx="2617568" cy="2486535"/>
          </a:xfrm>
        </p:grpSpPr>
        <p:grpSp>
          <p:nvGrpSpPr>
            <p:cNvPr id="1121" name="Google Shape;1121;g3a2a31982c5_0_1049"/>
            <p:cNvGrpSpPr/>
            <p:nvPr/>
          </p:nvGrpSpPr>
          <p:grpSpPr>
            <a:xfrm>
              <a:off x="3943651" y="1900204"/>
              <a:ext cx="2617568" cy="2486535"/>
              <a:chOff x="2151965" y="1974344"/>
              <a:chExt cx="5143580" cy="2486535"/>
            </a:xfrm>
          </p:grpSpPr>
          <p:sp>
            <p:nvSpPr>
              <p:cNvPr id="1122" name="Google Shape;1122;g3a2a31982c5_0_1049"/>
              <p:cNvSpPr/>
              <p:nvPr/>
            </p:nvSpPr>
            <p:spPr>
              <a:xfrm>
                <a:off x="2152045" y="2487479"/>
                <a:ext cx="5143500" cy="1973400"/>
              </a:xfrm>
              <a:prstGeom prst="roundRect">
                <a:avLst>
                  <a:gd fmla="val 16667" name="adj"/>
                </a:avLst>
              </a:prstGeom>
              <a:solidFill>
                <a:srgbClr val="F2C9F0"/>
              </a:solidFill>
              <a:ln cap="flat" cmpd="sng" w="25400">
                <a:solidFill>
                  <a:srgbClr val="F2C9F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123" name="Google Shape;1123;g3a2a31982c5_0_1049"/>
              <p:cNvGrpSpPr/>
              <p:nvPr/>
            </p:nvGrpSpPr>
            <p:grpSpPr>
              <a:xfrm>
                <a:off x="2151965" y="1974344"/>
                <a:ext cx="5143406" cy="1026451"/>
                <a:chOff x="3954871" y="225550"/>
                <a:chExt cx="4101600" cy="923400"/>
              </a:xfrm>
            </p:grpSpPr>
            <p:sp>
              <p:nvSpPr>
                <p:cNvPr id="1124" name="Google Shape;1124;g3a2a31982c5_0_1049"/>
                <p:cNvSpPr txBox="1"/>
                <p:nvPr/>
              </p:nvSpPr>
              <p:spPr>
                <a:xfrm>
                  <a:off x="4166283" y="440993"/>
                  <a:ext cx="275700" cy="3705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en-US" sz="20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1</a:t>
                  </a:r>
                  <a:endParaRPr b="1" i="0" sz="20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125" name="Google Shape;1125;g3a2a31982c5_0_1049"/>
                <p:cNvSpPr/>
                <p:nvPr/>
              </p:nvSpPr>
              <p:spPr>
                <a:xfrm>
                  <a:off x="3954871" y="225550"/>
                  <a:ext cx="4101600" cy="923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 cap="flat" cmpd="sng" w="25400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Examples of more general repositories</a:t>
                  </a:r>
                  <a:endParaRPr/>
                </a:p>
              </p:txBody>
            </p:sp>
          </p:grpSp>
        </p:grpSp>
        <p:sp>
          <p:nvSpPr>
            <p:cNvPr id="1126" name="Google Shape;1126;g3a2a31982c5_0_1049"/>
            <p:cNvSpPr/>
            <p:nvPr/>
          </p:nvSpPr>
          <p:spPr>
            <a:xfrm>
              <a:off x="4166680" y="3079055"/>
              <a:ext cx="2062500" cy="68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85750" lvl="1" marL="296862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6"/>
                <a:buFont typeface="Arial"/>
                <a:buChar char="•"/>
              </a:pPr>
              <a:r>
                <a:rPr b="0" i="0" lang="en-US" sz="1400" u="sng" cap="none" strike="noStrike">
                  <a:solidFill>
                    <a:srgbClr val="91278E"/>
                  </a:solidFill>
                  <a:latin typeface="Roboto"/>
                  <a:ea typeface="Roboto"/>
                  <a:cs typeface="Roboto"/>
                  <a:sym typeface="Roboto"/>
                </a:rPr>
                <a:t>Open Science Framework </a:t>
              </a:r>
              <a:endParaRPr/>
            </a:p>
            <a:p>
              <a:pPr indent="-285750" lvl="1" marL="296862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6"/>
                <a:buFont typeface="Arial"/>
                <a:buChar char="•"/>
              </a:pPr>
              <a:r>
                <a:rPr b="0" i="0" lang="en-US" sz="1400" u="sng" cap="none" strike="noStrike">
                  <a:solidFill>
                    <a:srgbClr val="91278E"/>
                  </a:solidFill>
                  <a:latin typeface="Roboto"/>
                  <a:ea typeface="Roboto"/>
                  <a:cs typeface="Roboto"/>
                  <a:sym typeface="Roboto"/>
                </a:rPr>
                <a:t>Zenodo</a:t>
              </a:r>
              <a:endParaRPr/>
            </a:p>
            <a:p>
              <a:pPr indent="-166624" lvl="1" marL="504825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76"/>
                <a:buFont typeface="Arial"/>
                <a:buNone/>
              </a:pPr>
              <a:r>
                <a:t/>
              </a:r>
              <a:endParaRPr b="0" i="0" sz="1400" u="sng" cap="none" strike="noStrike">
                <a:solidFill>
                  <a:srgbClr val="91278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3a2a31982c5_0_1068"/>
          <p:cNvSpPr txBox="1"/>
          <p:nvPr>
            <p:ph idx="1" type="body"/>
          </p:nvPr>
        </p:nvSpPr>
        <p:spPr>
          <a:xfrm>
            <a:off x="254000" y="1209071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To upload your research paper/manuscript or data you must first identify an appropriate repository</a:t>
            </a:r>
            <a:endParaRPr sz="2200"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See the previous slide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132" name="Google Shape;1132;g3a2a31982c5_0_1068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use a repository?</a:t>
            </a:r>
            <a:endParaRPr b="1" sz="2400"/>
          </a:p>
        </p:txBody>
      </p:sp>
      <p:grpSp>
        <p:nvGrpSpPr>
          <p:cNvPr id="1133" name="Google Shape;1133;g3a2a31982c5_0_1068"/>
          <p:cNvGrpSpPr/>
          <p:nvPr/>
        </p:nvGrpSpPr>
        <p:grpSpPr>
          <a:xfrm>
            <a:off x="2243982" y="2229011"/>
            <a:ext cx="5507743" cy="4015440"/>
            <a:chOff x="2243982" y="2229011"/>
            <a:chExt cx="5507743" cy="4015440"/>
          </a:xfrm>
        </p:grpSpPr>
        <p:pic>
          <p:nvPicPr>
            <p:cNvPr id="1134" name="Google Shape;1134;g3a2a31982c5_0_1068"/>
            <p:cNvPicPr preferRelativeResize="0"/>
            <p:nvPr/>
          </p:nvPicPr>
          <p:blipFill rotWithShape="1">
            <a:blip r:embed="rId3">
              <a:alphaModFix/>
            </a:blip>
            <a:srcRect b="22964" l="0" r="0" t="0"/>
            <a:stretch/>
          </p:blipFill>
          <p:spPr>
            <a:xfrm>
              <a:off x="4566950" y="2229011"/>
              <a:ext cx="3184775" cy="3862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5" name="Google Shape;1135;g3a2a31982c5_0_1068"/>
            <p:cNvPicPr preferRelativeResize="0"/>
            <p:nvPr/>
          </p:nvPicPr>
          <p:blipFill rotWithShape="1">
            <a:blip r:embed="rId4">
              <a:alphaModFix/>
            </a:blip>
            <a:srcRect b="23739" l="0" r="58249" t="0"/>
            <a:stretch/>
          </p:blipFill>
          <p:spPr>
            <a:xfrm flipH="1" rot="10800000">
              <a:off x="2243982" y="3173876"/>
              <a:ext cx="3363451" cy="3070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6" name="Google Shape;1136;g3a2a31982c5_0_1068"/>
            <p:cNvSpPr txBox="1"/>
            <p:nvPr/>
          </p:nvSpPr>
          <p:spPr>
            <a:xfrm>
              <a:off x="2425707" y="3741351"/>
              <a:ext cx="30000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Once you have identified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 repository, follow the repository guidance to upload your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paper or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a2a31982c5_0_1077"/>
          <p:cNvSpPr txBox="1"/>
          <p:nvPr>
            <p:ph idx="1" type="body"/>
          </p:nvPr>
        </p:nvSpPr>
        <p:spPr>
          <a:xfrm>
            <a:off x="284378" y="478589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76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400">
                <a:solidFill>
                  <a:srgbClr val="000000"/>
                </a:solidFill>
              </a:rPr>
              <a:t>An important note on uploading data to a repository!</a:t>
            </a:r>
            <a:endParaRPr/>
          </a:p>
          <a:p>
            <a:pPr indent="0" lvl="0" marL="7620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If you are uploading data to an online repository, make sure you are adhering to ethical considerations and data sharing guidelines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grpSp>
        <p:nvGrpSpPr>
          <p:cNvPr id="1142" name="Google Shape;1142;g3a2a31982c5_0_1077"/>
          <p:cNvGrpSpPr/>
          <p:nvPr/>
        </p:nvGrpSpPr>
        <p:grpSpPr>
          <a:xfrm>
            <a:off x="233722" y="3228057"/>
            <a:ext cx="4840166" cy="3375941"/>
            <a:chOff x="233722" y="3228057"/>
            <a:chExt cx="4840166" cy="3375941"/>
          </a:xfrm>
        </p:grpSpPr>
        <p:pic>
          <p:nvPicPr>
            <p:cNvPr id="1143" name="Google Shape;1143;g3a2a31982c5_0_1077"/>
            <p:cNvPicPr preferRelativeResize="0"/>
            <p:nvPr/>
          </p:nvPicPr>
          <p:blipFill rotWithShape="1">
            <a:blip r:embed="rId3">
              <a:alphaModFix/>
            </a:blip>
            <a:srcRect b="47357" l="0" r="20653" t="0"/>
            <a:stretch/>
          </p:blipFill>
          <p:spPr>
            <a:xfrm flipH="1">
              <a:off x="233722" y="3360001"/>
              <a:ext cx="2822832" cy="26973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4" name="Google Shape;1144;g3a2a31982c5_0_1077"/>
            <p:cNvPicPr preferRelativeResize="0"/>
            <p:nvPr/>
          </p:nvPicPr>
          <p:blipFill rotWithShape="1">
            <a:blip r:embed="rId4">
              <a:alphaModFix/>
            </a:blip>
            <a:srcRect b="23738" l="0" r="58249" t="24202"/>
            <a:stretch/>
          </p:blipFill>
          <p:spPr>
            <a:xfrm rot="9692341">
              <a:off x="1490133" y="3683615"/>
              <a:ext cx="3277841" cy="246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5" name="Google Shape;1145;g3a2a31982c5_0_1077"/>
            <p:cNvSpPr txBox="1"/>
            <p:nvPr/>
          </p:nvSpPr>
          <p:spPr>
            <a:xfrm>
              <a:off x="1861689" y="4364192"/>
              <a:ext cx="27306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You should complete the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PaPOR TRaIL research and data management module to find out more about this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6" name="Google Shape;1146;g3a2a31982c5_0_1077"/>
          <p:cNvGrpSpPr/>
          <p:nvPr/>
        </p:nvGrpSpPr>
        <p:grpSpPr>
          <a:xfrm>
            <a:off x="4906579" y="3077733"/>
            <a:ext cx="4237421" cy="2979666"/>
            <a:chOff x="4906579" y="3077733"/>
            <a:chExt cx="4237421" cy="2979666"/>
          </a:xfrm>
        </p:grpSpPr>
        <p:pic>
          <p:nvPicPr>
            <p:cNvPr id="1147" name="Google Shape;1147;g3a2a31982c5_0_1077"/>
            <p:cNvPicPr preferRelativeResize="0"/>
            <p:nvPr/>
          </p:nvPicPr>
          <p:blipFill rotWithShape="1">
            <a:blip r:embed="rId4">
              <a:alphaModFix/>
            </a:blip>
            <a:srcRect b="23738" l="0" r="58249" t="24202"/>
            <a:stretch/>
          </p:blipFill>
          <p:spPr>
            <a:xfrm>
              <a:off x="4906579" y="3077733"/>
              <a:ext cx="3046483" cy="21347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8" name="Google Shape;1148;g3a2a31982c5_0_1077"/>
            <p:cNvSpPr txBox="1"/>
            <p:nvPr/>
          </p:nvSpPr>
          <p:spPr>
            <a:xfrm>
              <a:off x="5114387" y="3494390"/>
              <a:ext cx="25575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You should also consult </a:t>
              </a:r>
              <a:b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your institutional research and data-sharing guidelines and support services 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49" name="Google Shape;1149;g3a2a31982c5_0_1077"/>
            <p:cNvPicPr preferRelativeResize="0"/>
            <p:nvPr/>
          </p:nvPicPr>
          <p:blipFill rotWithShape="1">
            <a:blip r:embed="rId5">
              <a:alphaModFix/>
            </a:blip>
            <a:srcRect b="36712" l="21795" r="0" t="0"/>
            <a:stretch/>
          </p:blipFill>
          <p:spPr>
            <a:xfrm flipH="1">
              <a:off x="6796215" y="3546389"/>
              <a:ext cx="2347785" cy="25110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7c5b07514_1_0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are some of the challenges of traditional knowledge dissemination?</a:t>
            </a:r>
            <a:endParaRPr b="1" sz="2400"/>
          </a:p>
        </p:txBody>
      </p:sp>
      <p:grpSp>
        <p:nvGrpSpPr>
          <p:cNvPr id="526" name="Google Shape;526;gd7c5b07514_1_0"/>
          <p:cNvGrpSpPr/>
          <p:nvPr/>
        </p:nvGrpSpPr>
        <p:grpSpPr>
          <a:xfrm>
            <a:off x="176016" y="795512"/>
            <a:ext cx="4389430" cy="2633488"/>
            <a:chOff x="176016" y="795512"/>
            <a:chExt cx="4389430" cy="2633488"/>
          </a:xfrm>
        </p:grpSpPr>
        <p:sp>
          <p:nvSpPr>
            <p:cNvPr id="527" name="Google Shape;527;gd7c5b07514_1_0"/>
            <p:cNvSpPr/>
            <p:nvPr/>
          </p:nvSpPr>
          <p:spPr>
            <a:xfrm>
              <a:off x="280932" y="977400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8" name="Google Shape;528;gd7c5b07514_1_0"/>
            <p:cNvPicPr preferRelativeResize="0"/>
            <p:nvPr/>
          </p:nvPicPr>
          <p:blipFill rotWithShape="1">
            <a:blip r:embed="rId3">
              <a:alphaModFix/>
            </a:blip>
            <a:srcRect b="52872" l="0" r="0" t="0"/>
            <a:stretch/>
          </p:blipFill>
          <p:spPr>
            <a:xfrm>
              <a:off x="268500" y="1132711"/>
              <a:ext cx="1994475" cy="2278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gd7c5b07514_1_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6016" y="795512"/>
              <a:ext cx="1203499" cy="1197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gd7c5b07514_1_0"/>
            <p:cNvPicPr preferRelativeResize="0"/>
            <p:nvPr/>
          </p:nvPicPr>
          <p:blipFill rotWithShape="1">
            <a:blip r:embed="rId5">
              <a:alphaModFix/>
            </a:blip>
            <a:srcRect b="19387" l="0" r="58249" t="22183"/>
            <a:stretch/>
          </p:blipFill>
          <p:spPr>
            <a:xfrm flipH="1">
              <a:off x="1490981" y="868228"/>
              <a:ext cx="3074465" cy="23135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1" name="Google Shape;531;gd7c5b07514_1_0"/>
            <p:cNvSpPr txBox="1"/>
            <p:nvPr/>
          </p:nvSpPr>
          <p:spPr>
            <a:xfrm>
              <a:off x="1957174" y="1074700"/>
              <a:ext cx="2244195" cy="1526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 can take a long time        for researchers to get their findings published and for anyone interested to be able to read them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32" name="Google Shape;532;gd7c5b07514_1_0"/>
          <p:cNvGrpSpPr/>
          <p:nvPr/>
        </p:nvGrpSpPr>
        <p:grpSpPr>
          <a:xfrm>
            <a:off x="4312837" y="843662"/>
            <a:ext cx="4541356" cy="2585338"/>
            <a:chOff x="4312837" y="843662"/>
            <a:chExt cx="4541356" cy="2585338"/>
          </a:xfrm>
        </p:grpSpPr>
        <p:sp>
          <p:nvSpPr>
            <p:cNvPr id="533" name="Google Shape;533;gd7c5b07514_1_0"/>
            <p:cNvSpPr/>
            <p:nvPr/>
          </p:nvSpPr>
          <p:spPr>
            <a:xfrm>
              <a:off x="4572000" y="977400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4" name="Google Shape;534;gd7c5b07514_1_0"/>
            <p:cNvGrpSpPr/>
            <p:nvPr/>
          </p:nvGrpSpPr>
          <p:grpSpPr>
            <a:xfrm>
              <a:off x="5900093" y="843662"/>
              <a:ext cx="2954100" cy="2451600"/>
              <a:chOff x="8970506" y="2354825"/>
              <a:chExt cx="2954100" cy="2451600"/>
            </a:xfrm>
          </p:grpSpPr>
          <p:pic>
            <p:nvPicPr>
              <p:cNvPr id="535" name="Google Shape;535;gd7c5b07514_1_0"/>
              <p:cNvPicPr preferRelativeResize="0"/>
              <p:nvPr/>
            </p:nvPicPr>
            <p:blipFill rotWithShape="1">
              <a:blip r:embed="rId5">
                <a:alphaModFix/>
              </a:blip>
              <a:srcRect b="20717" l="0" r="58249" t="21732"/>
              <a:stretch/>
            </p:blipFill>
            <p:spPr>
              <a:xfrm flipH="1">
                <a:off x="8970506" y="2354825"/>
                <a:ext cx="2954100" cy="2451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36" name="Google Shape;536;gd7c5b07514_1_0"/>
              <p:cNvSpPr txBox="1"/>
              <p:nvPr/>
            </p:nvSpPr>
            <p:spPr>
              <a:xfrm>
                <a:off x="9345214" y="2603434"/>
                <a:ext cx="2408246" cy="17737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Articles in traditional journals are often behind ‘paywalls’, which means they can only be accessed by paying a subscription    or a fee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537" name="Google Shape;537;gd7c5b07514_1_0"/>
            <p:cNvPicPr preferRelativeResize="0"/>
            <p:nvPr/>
          </p:nvPicPr>
          <p:blipFill rotWithShape="1">
            <a:blip r:embed="rId6">
              <a:alphaModFix/>
            </a:blip>
            <a:srcRect b="45546" l="0" r="0" t="9568"/>
            <a:stretch/>
          </p:blipFill>
          <p:spPr>
            <a:xfrm>
              <a:off x="4312837" y="1884934"/>
              <a:ext cx="2591546" cy="1526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8" name="Google Shape;538;gd7c5b07514_1_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 rot="902868">
              <a:off x="6261412" y="2828530"/>
              <a:ext cx="304888" cy="46032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gd7c5b07514_1_0"/>
          <p:cNvGrpSpPr/>
          <p:nvPr/>
        </p:nvGrpSpPr>
        <p:grpSpPr>
          <a:xfrm>
            <a:off x="167665" y="2965899"/>
            <a:ext cx="8587460" cy="3165884"/>
            <a:chOff x="167665" y="2965899"/>
            <a:chExt cx="8587460" cy="3165884"/>
          </a:xfrm>
        </p:grpSpPr>
        <p:sp>
          <p:nvSpPr>
            <p:cNvPr id="540" name="Google Shape;540;gd7c5b07514_1_0"/>
            <p:cNvSpPr/>
            <p:nvPr/>
          </p:nvSpPr>
          <p:spPr>
            <a:xfrm>
              <a:off x="273825" y="3497002"/>
              <a:ext cx="84813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gd7c5b07514_1_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167665" y="3313751"/>
              <a:ext cx="2423700" cy="28180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2" name="Google Shape;542;gd7c5b07514_1_0"/>
            <p:cNvPicPr preferRelativeResize="0"/>
            <p:nvPr/>
          </p:nvPicPr>
          <p:blipFill rotWithShape="1">
            <a:blip r:embed="rId5">
              <a:alphaModFix/>
            </a:blip>
            <a:srcRect b="20717" l="0" r="58249" t="21732"/>
            <a:stretch/>
          </p:blipFill>
          <p:spPr>
            <a:xfrm rot="8365041">
              <a:off x="2266791" y="3412855"/>
              <a:ext cx="2108235" cy="1985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gd7c5b07514_1_0"/>
            <p:cNvSpPr txBox="1"/>
            <p:nvPr/>
          </p:nvSpPr>
          <p:spPr>
            <a:xfrm>
              <a:off x="2536058" y="3811470"/>
              <a:ext cx="1739590" cy="1278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This makes it harder for people to access information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4" name="Google Shape;544;gd7c5b07514_1_0"/>
          <p:cNvGrpSpPr/>
          <p:nvPr/>
        </p:nvGrpSpPr>
        <p:grpSpPr>
          <a:xfrm>
            <a:off x="5796498" y="3429000"/>
            <a:ext cx="2962925" cy="2577695"/>
            <a:chOff x="5796498" y="3429000"/>
            <a:chExt cx="2962925" cy="2577695"/>
          </a:xfrm>
        </p:grpSpPr>
        <p:pic>
          <p:nvPicPr>
            <p:cNvPr id="545" name="Google Shape;545;gd7c5b07514_1_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>
              <a:off x="6890290" y="4010009"/>
              <a:ext cx="1869133" cy="19966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gd7c5b07514_1_0"/>
            <p:cNvPicPr preferRelativeResize="0"/>
            <p:nvPr/>
          </p:nvPicPr>
          <p:blipFill rotWithShape="1">
            <a:blip r:embed="rId5">
              <a:alphaModFix/>
            </a:blip>
            <a:srcRect b="19387" l="0" r="58249" t="22183"/>
            <a:stretch/>
          </p:blipFill>
          <p:spPr>
            <a:xfrm>
              <a:off x="5796498" y="3429000"/>
              <a:ext cx="2202386" cy="17540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" name="Google Shape;547;gd7c5b07514_1_0"/>
            <p:cNvSpPr txBox="1"/>
            <p:nvPr/>
          </p:nvSpPr>
          <p:spPr>
            <a:xfrm>
              <a:off x="5908882" y="3773684"/>
              <a:ext cx="1898928" cy="8185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You have probably</a:t>
              </a:r>
              <a:b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already encountered this as a student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3a2a31982c5_0_1089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Open Science Framework (OSF)</a:t>
            </a:r>
            <a:endParaRPr b="1" sz="2400"/>
          </a:p>
        </p:txBody>
      </p:sp>
      <p:sp>
        <p:nvSpPr>
          <p:cNvPr id="1155" name="Google Shape;1155;g3a2a31982c5_0_1089"/>
          <p:cNvSpPr txBox="1"/>
          <p:nvPr>
            <p:ph idx="1" type="body"/>
          </p:nvPr>
        </p:nvSpPr>
        <p:spPr>
          <a:xfrm>
            <a:off x="254000" y="1097175"/>
            <a:ext cx="86259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000000"/>
                </a:solidFill>
              </a:rPr>
              <a:t>We previously introduced you to the OSF during the module on pre-registration</a:t>
            </a:r>
            <a:r>
              <a:rPr b="1" lang="en-US" sz="2200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000000"/>
                </a:solidFill>
              </a:rPr>
              <a:t>The OSF allows researchers to:</a:t>
            </a:r>
            <a:endParaRPr sz="2200">
              <a:solidFill>
                <a:srgbClr val="000000"/>
              </a:solidFill>
            </a:endParaRPr>
          </a:p>
        </p:txBody>
      </p:sp>
      <p:grpSp>
        <p:nvGrpSpPr>
          <p:cNvPr id="1156" name="Google Shape;1156;g3a2a31982c5_0_1089"/>
          <p:cNvGrpSpPr/>
          <p:nvPr/>
        </p:nvGrpSpPr>
        <p:grpSpPr>
          <a:xfrm>
            <a:off x="345788" y="2096275"/>
            <a:ext cx="4040074" cy="4015799"/>
            <a:chOff x="345788" y="2096275"/>
            <a:chExt cx="4040074" cy="4015799"/>
          </a:xfrm>
        </p:grpSpPr>
        <p:grpSp>
          <p:nvGrpSpPr>
            <p:cNvPr id="1157" name="Google Shape;1157;g3a2a31982c5_0_1089"/>
            <p:cNvGrpSpPr/>
            <p:nvPr/>
          </p:nvGrpSpPr>
          <p:grpSpPr>
            <a:xfrm>
              <a:off x="345788" y="2096275"/>
              <a:ext cx="4040074" cy="4015799"/>
              <a:chOff x="345788" y="2096275"/>
              <a:chExt cx="4040074" cy="4015799"/>
            </a:xfrm>
          </p:grpSpPr>
          <p:pic>
            <p:nvPicPr>
              <p:cNvPr id="1158" name="Google Shape;1158;g3a2a31982c5_0_1089"/>
              <p:cNvPicPr preferRelativeResize="0"/>
              <p:nvPr/>
            </p:nvPicPr>
            <p:blipFill rotWithShape="1">
              <a:blip r:embed="rId3">
                <a:alphaModFix/>
              </a:blip>
              <a:srcRect b="22245" l="45368" r="10627" t="0"/>
              <a:stretch/>
            </p:blipFill>
            <p:spPr>
              <a:xfrm>
                <a:off x="345788" y="2096275"/>
                <a:ext cx="4040074" cy="40157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59" name="Google Shape;1159;g3a2a31982c5_0_1089"/>
              <p:cNvSpPr txBox="1"/>
              <p:nvPr/>
            </p:nvSpPr>
            <p:spPr>
              <a:xfrm>
                <a:off x="1138263" y="2979500"/>
                <a:ext cx="28749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Store and make available their research outputs 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0" name="Google Shape;1160;g3a2a31982c5_0_1089"/>
              <p:cNvSpPr txBox="1"/>
              <p:nvPr/>
            </p:nvSpPr>
            <p:spPr>
              <a:xfrm>
                <a:off x="1143313" y="3986975"/>
                <a:ext cx="32424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Manage their workflows and keep projects organised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1" name="Google Shape;1161;g3a2a31982c5_0_1089"/>
              <p:cNvSpPr txBox="1"/>
              <p:nvPr/>
            </p:nvSpPr>
            <p:spPr>
              <a:xfrm>
                <a:off x="1143334" y="5058975"/>
                <a:ext cx="32424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Store data, analyses, and reports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62" name="Google Shape;1162;g3a2a31982c5_0_1089"/>
            <p:cNvSpPr txBox="1"/>
            <p:nvPr/>
          </p:nvSpPr>
          <p:spPr>
            <a:xfrm>
              <a:off x="435013" y="3056450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3" name="Google Shape;1163;g3a2a31982c5_0_1089"/>
            <p:cNvSpPr txBox="1"/>
            <p:nvPr/>
          </p:nvSpPr>
          <p:spPr>
            <a:xfrm>
              <a:off x="429963" y="4063925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64" name="Google Shape;1164;g3a2a31982c5_0_1089"/>
            <p:cNvSpPr txBox="1"/>
            <p:nvPr/>
          </p:nvSpPr>
          <p:spPr>
            <a:xfrm>
              <a:off x="435013" y="5028225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65" name="Google Shape;1165;g3a2a31982c5_0_1089"/>
          <p:cNvGrpSpPr/>
          <p:nvPr/>
        </p:nvGrpSpPr>
        <p:grpSpPr>
          <a:xfrm>
            <a:off x="4568900" y="2096275"/>
            <a:ext cx="4229313" cy="2657151"/>
            <a:chOff x="4568900" y="2096275"/>
            <a:chExt cx="4229313" cy="2657151"/>
          </a:xfrm>
        </p:grpSpPr>
        <p:grpSp>
          <p:nvGrpSpPr>
            <p:cNvPr id="1166" name="Google Shape;1166;g3a2a31982c5_0_1089"/>
            <p:cNvGrpSpPr/>
            <p:nvPr/>
          </p:nvGrpSpPr>
          <p:grpSpPr>
            <a:xfrm>
              <a:off x="4568900" y="2096275"/>
              <a:ext cx="4229313" cy="2657151"/>
              <a:chOff x="4568900" y="2096275"/>
              <a:chExt cx="4229313" cy="2657151"/>
            </a:xfrm>
          </p:grpSpPr>
          <p:pic>
            <p:nvPicPr>
              <p:cNvPr id="1167" name="Google Shape;1167;g3a2a31982c5_0_1089"/>
              <p:cNvPicPr preferRelativeResize="0"/>
              <p:nvPr/>
            </p:nvPicPr>
            <p:blipFill rotWithShape="1">
              <a:blip r:embed="rId3">
                <a:alphaModFix/>
              </a:blip>
              <a:srcRect b="48551" l="45368" r="10627" t="0"/>
              <a:stretch/>
            </p:blipFill>
            <p:spPr>
              <a:xfrm>
                <a:off x="4568900" y="2096275"/>
                <a:ext cx="4040074" cy="265715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168" name="Google Shape;1168;g3a2a31982c5_0_1089"/>
              <p:cNvSpPr txBox="1"/>
              <p:nvPr/>
            </p:nvSpPr>
            <p:spPr>
              <a:xfrm>
                <a:off x="5372513" y="2979500"/>
                <a:ext cx="34257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Assign a DOI (Digital Object Identifier)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to their projects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169" name="Google Shape;1169;g3a2a31982c5_0_1089"/>
              <p:cNvSpPr txBox="1"/>
              <p:nvPr/>
            </p:nvSpPr>
            <p:spPr>
              <a:xfrm>
                <a:off x="5372513" y="3986975"/>
                <a:ext cx="34257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Link projects to ResearchGate/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LinkedIn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170" name="Google Shape;1170;g3a2a31982c5_0_1089"/>
            <p:cNvSpPr txBox="1"/>
            <p:nvPr/>
          </p:nvSpPr>
          <p:spPr>
            <a:xfrm>
              <a:off x="4664213" y="3056450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71" name="Google Shape;1171;g3a2a31982c5_0_1089"/>
            <p:cNvSpPr txBox="1"/>
            <p:nvPr/>
          </p:nvSpPr>
          <p:spPr>
            <a:xfrm>
              <a:off x="4664213" y="4063925"/>
              <a:ext cx="708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i="0" lang="en-US" sz="18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i="0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72" name="Google Shape;1172;g3a2a31982c5_0_1089"/>
          <p:cNvSpPr txBox="1"/>
          <p:nvPr/>
        </p:nvSpPr>
        <p:spPr>
          <a:xfrm>
            <a:off x="-3965400" y="1919875"/>
            <a:ext cx="39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g3a2a31982c5_0_1089"/>
          <p:cNvSpPr txBox="1"/>
          <p:nvPr/>
        </p:nvSpPr>
        <p:spPr>
          <a:xfrm>
            <a:off x="-3965400" y="2819650"/>
            <a:ext cx="39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4" name="Google Shape;1174;g3a2a31982c5_0_1089"/>
          <p:cNvSpPr txBox="1"/>
          <p:nvPr/>
        </p:nvSpPr>
        <p:spPr>
          <a:xfrm>
            <a:off x="-3965400" y="3904075"/>
            <a:ext cx="39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5" name="Google Shape;1175;g3a2a31982c5_0_1089"/>
          <p:cNvSpPr txBox="1"/>
          <p:nvPr/>
        </p:nvSpPr>
        <p:spPr>
          <a:xfrm>
            <a:off x="-3965400" y="4436500"/>
            <a:ext cx="39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6" name="Google Shape;1176;g3a2a31982c5_0_1089"/>
          <p:cNvSpPr txBox="1"/>
          <p:nvPr/>
        </p:nvSpPr>
        <p:spPr>
          <a:xfrm>
            <a:off x="-3891375" y="4968925"/>
            <a:ext cx="39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on a stage&#10;&#10;Description automatically generated with low confidence" id="1181" name="Google Shape;1181;g3a2a31982c5_0_1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9036"/>
            <a:ext cx="9144000" cy="5144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182" name="Google Shape;1182;g3a2a31982c5_0_11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a2a31982c5_0_1266"/>
          <p:cNvSpPr/>
          <p:nvPr/>
        </p:nvSpPr>
        <p:spPr>
          <a:xfrm>
            <a:off x="4572000" y="3488548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g3a2a31982c5_0_1266"/>
          <p:cNvSpPr/>
          <p:nvPr/>
        </p:nvSpPr>
        <p:spPr>
          <a:xfrm>
            <a:off x="280932" y="3488548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g3a2a31982c5_0_1266"/>
          <p:cNvSpPr/>
          <p:nvPr/>
        </p:nvSpPr>
        <p:spPr>
          <a:xfrm>
            <a:off x="4572000" y="927436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g3a2a31982c5_0_1266"/>
          <p:cNvSpPr/>
          <p:nvPr/>
        </p:nvSpPr>
        <p:spPr>
          <a:xfrm>
            <a:off x="280932" y="927436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1" name="Google Shape;1191;g3a2a31982c5_0_1266"/>
          <p:cNvPicPr preferRelativeResize="0"/>
          <p:nvPr/>
        </p:nvPicPr>
        <p:blipFill rotWithShape="1">
          <a:blip r:embed="rId3">
            <a:alphaModFix/>
          </a:blip>
          <a:srcRect b="20961" l="0" r="58249" t="21656"/>
          <a:stretch/>
        </p:blipFill>
        <p:spPr>
          <a:xfrm flipH="1">
            <a:off x="1787001" y="910325"/>
            <a:ext cx="2692546" cy="208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2" name="Google Shape;1192;g3a2a31982c5_0_1266"/>
          <p:cNvSpPr txBox="1"/>
          <p:nvPr/>
        </p:nvSpPr>
        <p:spPr>
          <a:xfrm>
            <a:off x="2035954" y="1260391"/>
            <a:ext cx="2376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addition, funders and journals are increasingly focusing on things like open access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3" name="Google Shape;1193;g3a2a31982c5_0_1266"/>
          <p:cNvPicPr preferRelativeResize="0"/>
          <p:nvPr/>
        </p:nvPicPr>
        <p:blipFill rotWithShape="1">
          <a:blip r:embed="rId3">
            <a:alphaModFix/>
          </a:blip>
          <a:srcRect b="20961" l="0" r="58249" t="21656"/>
          <a:stretch/>
        </p:blipFill>
        <p:spPr>
          <a:xfrm rot="8674562">
            <a:off x="5800136" y="3203415"/>
            <a:ext cx="2906788" cy="298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g3a2a31982c5_0_1266"/>
          <p:cNvPicPr preferRelativeResize="0"/>
          <p:nvPr/>
        </p:nvPicPr>
        <p:blipFill rotWithShape="1">
          <a:blip r:embed="rId4">
            <a:alphaModFix/>
          </a:blip>
          <a:srcRect b="51637" l="0" r="0" t="0"/>
          <a:stretch/>
        </p:blipFill>
        <p:spPr>
          <a:xfrm>
            <a:off x="4356341" y="3554795"/>
            <a:ext cx="1838721" cy="235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g3a2a31982c5_0_1266"/>
          <p:cNvSpPr txBox="1"/>
          <p:nvPr>
            <p:ph idx="1" type="body"/>
          </p:nvPr>
        </p:nvSpPr>
        <p:spPr>
          <a:xfrm>
            <a:off x="6306530" y="3999693"/>
            <a:ext cx="2137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</a:rPr>
              <a:t>For example, it influences your access to knowledge, and how that knowledge is used to make decisions that impact you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1196" name="Google Shape;1196;g3a2a31982c5_0_1266"/>
          <p:cNvPicPr preferRelativeResize="0"/>
          <p:nvPr/>
        </p:nvPicPr>
        <p:blipFill rotWithShape="1">
          <a:blip r:embed="rId5">
            <a:alphaModFix/>
          </a:blip>
          <a:srcRect b="47371" l="0" r="0" t="0"/>
          <a:stretch/>
        </p:blipFill>
        <p:spPr>
          <a:xfrm flipH="1">
            <a:off x="226498" y="1022925"/>
            <a:ext cx="2528131" cy="232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g3a2a31982c5_0_1266"/>
          <p:cNvPicPr preferRelativeResize="0"/>
          <p:nvPr/>
        </p:nvPicPr>
        <p:blipFill rotWithShape="1">
          <a:blip r:embed="rId6">
            <a:alphaModFix/>
          </a:blip>
          <a:srcRect b="46062" l="0" r="0" t="0"/>
          <a:stretch/>
        </p:blipFill>
        <p:spPr>
          <a:xfrm>
            <a:off x="6372077" y="1069815"/>
            <a:ext cx="2577168" cy="22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g3a2a31982c5_0_1266"/>
          <p:cNvPicPr preferRelativeResize="0"/>
          <p:nvPr/>
        </p:nvPicPr>
        <p:blipFill rotWithShape="1">
          <a:blip r:embed="rId7">
            <a:alphaModFix/>
          </a:blip>
          <a:srcRect b="38994" l="0" r="0" t="0"/>
          <a:stretch/>
        </p:blipFill>
        <p:spPr>
          <a:xfrm>
            <a:off x="2386976" y="3568122"/>
            <a:ext cx="2298468" cy="2328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9" name="Google Shape;1199;g3a2a31982c5_0_1266"/>
          <p:cNvGrpSpPr/>
          <p:nvPr/>
        </p:nvGrpSpPr>
        <p:grpSpPr>
          <a:xfrm>
            <a:off x="4430246" y="618275"/>
            <a:ext cx="3477350" cy="3011277"/>
            <a:chOff x="4430246" y="618275"/>
            <a:chExt cx="3477350" cy="3011277"/>
          </a:xfrm>
        </p:grpSpPr>
        <p:pic>
          <p:nvPicPr>
            <p:cNvPr id="1200" name="Google Shape;1200;g3a2a31982c5_0_1266"/>
            <p:cNvPicPr preferRelativeResize="0"/>
            <p:nvPr/>
          </p:nvPicPr>
          <p:blipFill rotWithShape="1">
            <a:blip r:embed="rId3">
              <a:alphaModFix/>
            </a:blip>
            <a:srcRect b="22124" l="0" r="58249" t="23072"/>
            <a:stretch/>
          </p:blipFill>
          <p:spPr>
            <a:xfrm flipH="1" rot="-9344402">
              <a:off x="4709742" y="1130052"/>
              <a:ext cx="2918359" cy="1987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1" name="Google Shape;1201;g3a2a31982c5_0_1266"/>
            <p:cNvSpPr txBox="1"/>
            <p:nvPr/>
          </p:nvSpPr>
          <p:spPr>
            <a:xfrm>
              <a:off x="5107991" y="1401225"/>
              <a:ext cx="1809000" cy="13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So, if you continue with research, it’s important to be aware of what is involved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02" name="Google Shape;1202;g3a2a31982c5_0_1266"/>
          <p:cNvPicPr preferRelativeResize="0"/>
          <p:nvPr/>
        </p:nvPicPr>
        <p:blipFill rotWithShape="1">
          <a:blip r:embed="rId3">
            <a:alphaModFix/>
          </a:blip>
          <a:srcRect b="20961" l="0" r="58249" t="21656"/>
          <a:stretch/>
        </p:blipFill>
        <p:spPr>
          <a:xfrm>
            <a:off x="280931" y="3410940"/>
            <a:ext cx="2798246" cy="230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203" name="Google Shape;1203;g3a2a31982c5_0_1266"/>
          <p:cNvSpPr txBox="1"/>
          <p:nvPr/>
        </p:nvSpPr>
        <p:spPr>
          <a:xfrm>
            <a:off x="476371" y="3818315"/>
            <a:ext cx="2298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even if you never</a:t>
            </a:r>
            <a:b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research again, open research is important to you as a member of the public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g3a2a31982c5_0_1266"/>
          <p:cNvSpPr txBox="1"/>
          <p:nvPr/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is open knowledge dissemination important?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5" name="Google Shape;1205;g3a2a31982c5_0_12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3a2a31982c5_0_1288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2400"/>
              <a:t>Module 6 – </a:t>
            </a:r>
            <a:r>
              <a:rPr b="1" lang="en-US" sz="2400"/>
              <a:t>Knowledge Dissemination</a:t>
            </a:r>
            <a:endParaRPr sz="2400"/>
          </a:p>
        </p:txBody>
      </p:sp>
      <p:sp>
        <p:nvSpPr>
          <p:cNvPr id="1211" name="Google Shape;1211;g3a2a31982c5_0_1288"/>
          <p:cNvSpPr txBox="1"/>
          <p:nvPr/>
        </p:nvSpPr>
        <p:spPr>
          <a:xfrm>
            <a:off x="2693120" y="1555200"/>
            <a:ext cx="3697500" cy="1113300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24310"/>
              </a:srgbClr>
            </a:outerShdw>
          </a:effectLst>
        </p:spPr>
        <p:txBody>
          <a:bodyPr anchorCtr="0" anchor="t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Science Communication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12" name="Google Shape;1212;g3a2a31982c5_0_1288"/>
          <p:cNvGrpSpPr/>
          <p:nvPr/>
        </p:nvGrpSpPr>
        <p:grpSpPr>
          <a:xfrm>
            <a:off x="2698200" y="1555200"/>
            <a:ext cx="3747600" cy="3747804"/>
            <a:chOff x="2698200" y="1555200"/>
            <a:chExt cx="3747600" cy="3747804"/>
          </a:xfrm>
        </p:grpSpPr>
        <p:grpSp>
          <p:nvGrpSpPr>
            <p:cNvPr id="1213" name="Google Shape;1213;g3a2a31982c5_0_1288"/>
            <p:cNvGrpSpPr/>
            <p:nvPr/>
          </p:nvGrpSpPr>
          <p:grpSpPr>
            <a:xfrm>
              <a:off x="2698200" y="1555200"/>
              <a:ext cx="3747600" cy="3747600"/>
              <a:chOff x="2698200" y="1555200"/>
              <a:chExt cx="3747600" cy="3747600"/>
            </a:xfrm>
          </p:grpSpPr>
          <p:pic>
            <p:nvPicPr>
              <p:cNvPr descr="A picture containing diagram&#10;&#10;Description automatically generated" id="1214" name="Google Shape;1214;g3a2a31982c5_0_128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698200" y="1555200"/>
                <a:ext cx="3747600" cy="3747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5" name="Google Shape;1215;g3a2a31982c5_0_1288"/>
              <p:cNvSpPr/>
              <p:nvPr/>
            </p:nvSpPr>
            <p:spPr>
              <a:xfrm>
                <a:off x="2822042" y="4264874"/>
                <a:ext cx="795600" cy="893400"/>
              </a:xfrm>
              <a:prstGeom prst="ellipse">
                <a:avLst/>
              </a:prstGeom>
              <a:solidFill>
                <a:schemeClr val="accent6"/>
              </a:solidFill>
              <a:ln cap="flat" cmpd="sng" w="25400">
                <a:solidFill>
                  <a:schemeClr val="accent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16" name="Google Shape;1216;g3a2a31982c5_0_1288"/>
            <p:cNvSpPr txBox="1"/>
            <p:nvPr/>
          </p:nvSpPr>
          <p:spPr>
            <a:xfrm>
              <a:off x="2861734" y="4194804"/>
              <a:ext cx="8436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7" name="Google Shape;1217;g3a2a31982c5_0_1288"/>
          <p:cNvSpPr txBox="1"/>
          <p:nvPr/>
        </p:nvSpPr>
        <p:spPr>
          <a:xfrm>
            <a:off x="2693120" y="1555200"/>
            <a:ext cx="3697500" cy="1113300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24310"/>
              </a:srgbClr>
            </a:outerShdw>
          </a:effectLst>
        </p:spPr>
        <p:txBody>
          <a:bodyPr anchorCtr="0" anchor="t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Science Communication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3a2a31982c5_0_1299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is science communication?</a:t>
            </a:r>
            <a:endParaRPr b="1" sz="2400"/>
          </a:p>
        </p:txBody>
      </p:sp>
      <p:grpSp>
        <p:nvGrpSpPr>
          <p:cNvPr id="1223" name="Google Shape;1223;g3a2a31982c5_0_1299"/>
          <p:cNvGrpSpPr/>
          <p:nvPr/>
        </p:nvGrpSpPr>
        <p:grpSpPr>
          <a:xfrm>
            <a:off x="1907885" y="1371154"/>
            <a:ext cx="5318032" cy="4115691"/>
            <a:chOff x="1955707" y="1639140"/>
            <a:chExt cx="5318032" cy="4115691"/>
          </a:xfrm>
        </p:grpSpPr>
        <p:grpSp>
          <p:nvGrpSpPr>
            <p:cNvPr id="1224" name="Google Shape;1224;g3a2a31982c5_0_1299"/>
            <p:cNvGrpSpPr/>
            <p:nvPr/>
          </p:nvGrpSpPr>
          <p:grpSpPr>
            <a:xfrm>
              <a:off x="1955708" y="1639140"/>
              <a:ext cx="5318031" cy="802500"/>
              <a:chOff x="-1741748" y="1760851"/>
              <a:chExt cx="5318031" cy="802500"/>
            </a:xfrm>
          </p:grpSpPr>
          <p:sp>
            <p:nvSpPr>
              <p:cNvPr id="1225" name="Google Shape;1225;g3a2a31982c5_0_1299"/>
              <p:cNvSpPr/>
              <p:nvPr/>
            </p:nvSpPr>
            <p:spPr>
              <a:xfrm>
                <a:off x="-1494317" y="1760851"/>
                <a:ext cx="5070600" cy="802500"/>
              </a:xfrm>
              <a:prstGeom prst="rect">
                <a:avLst/>
              </a:prstGeom>
              <a:solidFill>
                <a:srgbClr val="F2C9F0"/>
              </a:solidFill>
              <a:ln cap="flat" cmpd="sng" w="25400">
                <a:solidFill>
                  <a:srgbClr val="F2C9F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26" name="Google Shape;1226;g3a2a31982c5_0_1299"/>
              <p:cNvGrpSpPr/>
              <p:nvPr/>
            </p:nvGrpSpPr>
            <p:grpSpPr>
              <a:xfrm>
                <a:off x="-1741748" y="1760851"/>
                <a:ext cx="5146909" cy="802500"/>
                <a:chOff x="-1741748" y="1760851"/>
                <a:chExt cx="5146909" cy="802500"/>
              </a:xfrm>
            </p:grpSpPr>
            <p:sp>
              <p:nvSpPr>
                <p:cNvPr id="1227" name="Google Shape;1227;g3a2a31982c5_0_1299"/>
                <p:cNvSpPr/>
                <p:nvPr/>
              </p:nvSpPr>
              <p:spPr>
                <a:xfrm>
                  <a:off x="-1741748" y="1760851"/>
                  <a:ext cx="705000" cy="80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 cap="flat" cmpd="sng" w="25400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28" name="Google Shape;1228;g3a2a31982c5_0_1299"/>
                <p:cNvSpPr txBox="1"/>
                <p:nvPr/>
              </p:nvSpPr>
              <p:spPr>
                <a:xfrm>
                  <a:off x="-1511913" y="1915375"/>
                  <a:ext cx="245100" cy="49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en-US" sz="20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1</a:t>
                  </a:r>
                  <a:endParaRPr b="1" i="0" sz="20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229" name="Google Shape;1229;g3a2a31982c5_0_1299"/>
                <p:cNvSpPr/>
                <p:nvPr/>
              </p:nvSpPr>
              <p:spPr>
                <a:xfrm>
                  <a:off x="-1003339" y="1909048"/>
                  <a:ext cx="4408500" cy="52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Sharing research ideas, methods and knowledge with non-expert audiences</a:t>
                  </a:r>
                  <a:endParaRPr/>
                </a:p>
              </p:txBody>
            </p:sp>
          </p:grpSp>
        </p:grpSp>
        <p:grpSp>
          <p:nvGrpSpPr>
            <p:cNvPr id="1230" name="Google Shape;1230;g3a2a31982c5_0_1299"/>
            <p:cNvGrpSpPr/>
            <p:nvPr/>
          </p:nvGrpSpPr>
          <p:grpSpPr>
            <a:xfrm>
              <a:off x="1955707" y="4952331"/>
              <a:ext cx="5318032" cy="802500"/>
              <a:chOff x="-1635536" y="5031822"/>
              <a:chExt cx="5318032" cy="802500"/>
            </a:xfrm>
          </p:grpSpPr>
          <p:sp>
            <p:nvSpPr>
              <p:cNvPr id="1231" name="Google Shape;1231;g3a2a31982c5_0_1299"/>
              <p:cNvSpPr/>
              <p:nvPr/>
            </p:nvSpPr>
            <p:spPr>
              <a:xfrm>
                <a:off x="-1388104" y="5031822"/>
                <a:ext cx="5070600" cy="802500"/>
              </a:xfrm>
              <a:prstGeom prst="rect">
                <a:avLst/>
              </a:prstGeom>
              <a:solidFill>
                <a:srgbClr val="F2C9F0"/>
              </a:solidFill>
              <a:ln cap="flat" cmpd="sng" w="25400">
                <a:solidFill>
                  <a:srgbClr val="F2C9F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32" name="Google Shape;1232;g3a2a31982c5_0_1299"/>
              <p:cNvGrpSpPr/>
              <p:nvPr/>
            </p:nvGrpSpPr>
            <p:grpSpPr>
              <a:xfrm>
                <a:off x="-1635536" y="5031822"/>
                <a:ext cx="5294598" cy="802500"/>
                <a:chOff x="-1635536" y="5031822"/>
                <a:chExt cx="5294598" cy="802500"/>
              </a:xfrm>
            </p:grpSpPr>
            <p:sp>
              <p:nvSpPr>
                <p:cNvPr id="1233" name="Google Shape;1233;g3a2a31982c5_0_1299"/>
                <p:cNvSpPr/>
                <p:nvPr/>
              </p:nvSpPr>
              <p:spPr>
                <a:xfrm>
                  <a:off x="-1635536" y="5031822"/>
                  <a:ext cx="705000" cy="80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 cap="flat" cmpd="sng" w="25400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4" name="Google Shape;1234;g3a2a31982c5_0_1299"/>
                <p:cNvSpPr txBox="1"/>
                <p:nvPr/>
              </p:nvSpPr>
              <p:spPr>
                <a:xfrm>
                  <a:off x="-1405701" y="5186346"/>
                  <a:ext cx="245100" cy="492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r>
                    <a:rPr b="1" i="0" lang="en-US" sz="20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4</a:t>
                  </a:r>
                  <a:endParaRPr b="1" i="0" sz="20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1235" name="Google Shape;1235;g3a2a31982c5_0_1299"/>
                <p:cNvSpPr/>
                <p:nvPr/>
              </p:nvSpPr>
              <p:spPr>
                <a:xfrm>
                  <a:off x="-837938" y="5063220"/>
                  <a:ext cx="4497000" cy="7386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This is usually done in engaging ways to also increase interest in research and its outputs, and to influence people’s opinions/behaviours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36" name="Google Shape;1236;g3a2a31982c5_0_1299"/>
            <p:cNvGrpSpPr/>
            <p:nvPr/>
          </p:nvGrpSpPr>
          <p:grpSpPr>
            <a:xfrm>
              <a:off x="1955707" y="3847934"/>
              <a:ext cx="5317997" cy="802500"/>
              <a:chOff x="1998479" y="3704836"/>
              <a:chExt cx="5317997" cy="802500"/>
            </a:xfrm>
          </p:grpSpPr>
          <p:grpSp>
            <p:nvGrpSpPr>
              <p:cNvPr id="1237" name="Google Shape;1237;g3a2a31982c5_0_1299"/>
              <p:cNvGrpSpPr/>
              <p:nvPr/>
            </p:nvGrpSpPr>
            <p:grpSpPr>
              <a:xfrm>
                <a:off x="1998479" y="3704836"/>
                <a:ext cx="5317997" cy="802500"/>
                <a:chOff x="1998479" y="3704836"/>
                <a:chExt cx="5317997" cy="802500"/>
              </a:xfrm>
            </p:grpSpPr>
            <p:grpSp>
              <p:nvGrpSpPr>
                <p:cNvPr id="1238" name="Google Shape;1238;g3a2a31982c5_0_1299"/>
                <p:cNvGrpSpPr/>
                <p:nvPr/>
              </p:nvGrpSpPr>
              <p:grpSpPr>
                <a:xfrm>
                  <a:off x="1998480" y="3704836"/>
                  <a:ext cx="5317996" cy="802500"/>
                  <a:chOff x="-1511913" y="3678023"/>
                  <a:chExt cx="5317996" cy="802500"/>
                </a:xfrm>
              </p:grpSpPr>
              <p:sp>
                <p:nvSpPr>
                  <p:cNvPr id="1239" name="Google Shape;1239;g3a2a31982c5_0_1299"/>
                  <p:cNvSpPr/>
                  <p:nvPr/>
                </p:nvSpPr>
                <p:spPr>
                  <a:xfrm>
                    <a:off x="-1494317" y="3678023"/>
                    <a:ext cx="5300400" cy="802500"/>
                  </a:xfrm>
                  <a:prstGeom prst="rect">
                    <a:avLst/>
                  </a:prstGeom>
                  <a:solidFill>
                    <a:srgbClr val="F2C9F0"/>
                  </a:solidFill>
                  <a:ln cap="flat" cmpd="sng" w="25400">
                    <a:solidFill>
                      <a:srgbClr val="F2C9F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40" name="Google Shape;1240;g3a2a31982c5_0_1299"/>
                  <p:cNvSpPr txBox="1"/>
                  <p:nvPr/>
                </p:nvSpPr>
                <p:spPr>
                  <a:xfrm>
                    <a:off x="-1511913" y="3832547"/>
                    <a:ext cx="245100" cy="4926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91425" lIns="91425" spcFirstLastPara="1" rIns="91425" wrap="square" tIns="91425">
                    <a:sp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2000"/>
                      <a:buFont typeface="Arial"/>
                      <a:buNone/>
                    </a:pPr>
                    <a:r>
                      <a:rPr b="1" i="0" lang="en-US" sz="20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3</a:t>
                    </a:r>
                    <a:endParaRPr b="1" i="0" sz="2000" u="none" cap="none" strike="noStrike">
                      <a:solidFill>
                        <a:schemeClr val="lt1"/>
                      </a:solidFill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1241" name="Google Shape;1241;g3a2a31982c5_0_1299"/>
                  <p:cNvSpPr/>
                  <p:nvPr/>
                </p:nvSpPr>
                <p:spPr>
                  <a:xfrm>
                    <a:off x="-714315" y="3914593"/>
                    <a:ext cx="3058500" cy="30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14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The goal is to inform the public</a:t>
                    </a:r>
                    <a:endParaRPr/>
                  </a:p>
                </p:txBody>
              </p:sp>
            </p:grpSp>
            <p:sp>
              <p:nvSpPr>
                <p:cNvPr id="1242" name="Google Shape;1242;g3a2a31982c5_0_1299"/>
                <p:cNvSpPr/>
                <p:nvPr/>
              </p:nvSpPr>
              <p:spPr>
                <a:xfrm>
                  <a:off x="1998479" y="3704836"/>
                  <a:ext cx="705000" cy="80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 cap="flat" cmpd="sng" w="25400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43" name="Google Shape;1243;g3a2a31982c5_0_1299"/>
              <p:cNvSpPr txBox="1"/>
              <p:nvPr/>
            </p:nvSpPr>
            <p:spPr>
              <a:xfrm>
                <a:off x="2228315" y="3874279"/>
                <a:ext cx="245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3</a:t>
                </a:r>
                <a:endParaRPr b="1" i="0" sz="20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244" name="Google Shape;1244;g3a2a31982c5_0_1299"/>
            <p:cNvGrpSpPr/>
            <p:nvPr/>
          </p:nvGrpSpPr>
          <p:grpSpPr>
            <a:xfrm>
              <a:off x="1955707" y="2743537"/>
              <a:ext cx="5318032" cy="802500"/>
              <a:chOff x="1998480" y="2743537"/>
              <a:chExt cx="5318032" cy="802500"/>
            </a:xfrm>
          </p:grpSpPr>
          <p:grpSp>
            <p:nvGrpSpPr>
              <p:cNvPr id="1245" name="Google Shape;1245;g3a2a31982c5_0_1299"/>
              <p:cNvGrpSpPr/>
              <p:nvPr/>
            </p:nvGrpSpPr>
            <p:grpSpPr>
              <a:xfrm>
                <a:off x="1998480" y="2743537"/>
                <a:ext cx="5318032" cy="802500"/>
                <a:chOff x="-1755983" y="2736463"/>
                <a:chExt cx="5318032" cy="802500"/>
              </a:xfrm>
            </p:grpSpPr>
            <p:grpSp>
              <p:nvGrpSpPr>
                <p:cNvPr id="1246" name="Google Shape;1246;g3a2a31982c5_0_1299"/>
                <p:cNvGrpSpPr/>
                <p:nvPr/>
              </p:nvGrpSpPr>
              <p:grpSpPr>
                <a:xfrm>
                  <a:off x="-1508551" y="2736463"/>
                  <a:ext cx="5070600" cy="802500"/>
                  <a:chOff x="-1508551" y="2736463"/>
                  <a:chExt cx="5070600" cy="802500"/>
                </a:xfrm>
              </p:grpSpPr>
              <p:sp>
                <p:nvSpPr>
                  <p:cNvPr id="1247" name="Google Shape;1247;g3a2a31982c5_0_1299"/>
                  <p:cNvSpPr/>
                  <p:nvPr/>
                </p:nvSpPr>
                <p:spPr>
                  <a:xfrm>
                    <a:off x="-1508551" y="2736463"/>
                    <a:ext cx="5070600" cy="802500"/>
                  </a:xfrm>
                  <a:prstGeom prst="rect">
                    <a:avLst/>
                  </a:prstGeom>
                  <a:solidFill>
                    <a:srgbClr val="F2C9F0"/>
                  </a:solidFill>
                  <a:ln cap="flat" cmpd="sng" w="25400">
                    <a:solidFill>
                      <a:srgbClr val="F2C9F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48" name="Google Shape;1248;g3a2a31982c5_0_1299"/>
                  <p:cNvSpPr/>
                  <p:nvPr/>
                </p:nvSpPr>
                <p:spPr>
                  <a:xfrm>
                    <a:off x="-958385" y="2897233"/>
                    <a:ext cx="4497000" cy="523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anchorCtr="0" anchor="t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0" i="0" lang="en-US" sz="1400" u="none" cap="none" strike="noStrike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rPr>
                      <a:t>Sharing these in ways which are useful, understandable, accessible and/or tailored</a:t>
                    </a:r>
                    <a:endParaRPr/>
                  </a:p>
                </p:txBody>
              </p:sp>
            </p:grpSp>
            <p:sp>
              <p:nvSpPr>
                <p:cNvPr id="1249" name="Google Shape;1249;g3a2a31982c5_0_1299"/>
                <p:cNvSpPr/>
                <p:nvPr/>
              </p:nvSpPr>
              <p:spPr>
                <a:xfrm>
                  <a:off x="-1755983" y="2736463"/>
                  <a:ext cx="705000" cy="8025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 cap="flat" cmpd="sng" w="25400">
                  <a:solidFill>
                    <a:schemeClr val="accent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50" name="Google Shape;1250;g3a2a31982c5_0_1299"/>
              <p:cNvSpPr txBox="1"/>
              <p:nvPr/>
            </p:nvSpPr>
            <p:spPr>
              <a:xfrm>
                <a:off x="2228314" y="2898245"/>
                <a:ext cx="245100" cy="49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chemeClr val="lt1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b="1" i="0" sz="20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3a2a31982c5_0_133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is science communication?</a:t>
            </a:r>
            <a:endParaRPr b="1" sz="2400"/>
          </a:p>
        </p:txBody>
      </p:sp>
      <p:grpSp>
        <p:nvGrpSpPr>
          <p:cNvPr id="1256" name="Google Shape;1256;g3a2a31982c5_0_1331"/>
          <p:cNvGrpSpPr/>
          <p:nvPr/>
        </p:nvGrpSpPr>
        <p:grpSpPr>
          <a:xfrm>
            <a:off x="1697907" y="1713854"/>
            <a:ext cx="5748328" cy="3430292"/>
            <a:chOff x="1593105" y="1544989"/>
            <a:chExt cx="5748328" cy="3430292"/>
          </a:xfrm>
        </p:grpSpPr>
        <p:grpSp>
          <p:nvGrpSpPr>
            <p:cNvPr id="1257" name="Google Shape;1257;g3a2a31982c5_0_1331"/>
            <p:cNvGrpSpPr/>
            <p:nvPr/>
          </p:nvGrpSpPr>
          <p:grpSpPr>
            <a:xfrm>
              <a:off x="1593105" y="1544989"/>
              <a:ext cx="5748328" cy="3430292"/>
              <a:chOff x="1155475" y="1017459"/>
              <a:chExt cx="5748328" cy="3430292"/>
            </a:xfrm>
          </p:grpSpPr>
          <p:grpSp>
            <p:nvGrpSpPr>
              <p:cNvPr id="1258" name="Google Shape;1258;g3a2a31982c5_0_1331"/>
              <p:cNvGrpSpPr/>
              <p:nvPr/>
            </p:nvGrpSpPr>
            <p:grpSpPr>
              <a:xfrm>
                <a:off x="1157992" y="1017459"/>
                <a:ext cx="5695929" cy="876600"/>
                <a:chOff x="1155474" y="1017459"/>
                <a:chExt cx="5695929" cy="876600"/>
              </a:xfrm>
            </p:grpSpPr>
            <p:sp>
              <p:nvSpPr>
                <p:cNvPr id="1259" name="Google Shape;1259;g3a2a31982c5_0_1331"/>
                <p:cNvSpPr/>
                <p:nvPr/>
              </p:nvSpPr>
              <p:spPr>
                <a:xfrm>
                  <a:off x="1155474" y="1017459"/>
                  <a:ext cx="5691000" cy="876600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2C9F0"/>
                </a:soli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51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0" name="Google Shape;1260;g3a2a31982c5_0_1331"/>
                <p:cNvSpPr txBox="1"/>
                <p:nvPr/>
              </p:nvSpPr>
              <p:spPr>
                <a:xfrm>
                  <a:off x="2393103" y="1017459"/>
                  <a:ext cx="4458300" cy="876600"/>
                </a:xfrm>
                <a:prstGeom prst="rect">
                  <a:avLst/>
                </a:prstGeom>
                <a:solidFill>
                  <a:srgbClr val="F2C9F0"/>
                </a:solidFill>
                <a:ln>
                  <a:noFill/>
                </a:ln>
              </p:spPr>
              <p:txBody>
                <a:bodyPr anchorCtr="0" anchor="ctr" bIns="83800" lIns="83800" spcFirstLastPara="1" rIns="83800" wrap="square" tIns="83800">
                  <a:noAutofit/>
                </a:bodyPr>
                <a:lstStyle/>
                <a:p>
                  <a:pPr indent="0" lvl="0" marL="0" marR="0" rtl="0" algn="l">
                    <a:lnSpc>
                      <a:spcPct val="8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rgbClr val="000000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Communicating the findings of your research is as important as conducting the research</a:t>
                  </a:r>
                  <a:endParaRPr/>
                </a:p>
              </p:txBody>
            </p:sp>
          </p:grpSp>
          <p:grpSp>
            <p:nvGrpSpPr>
              <p:cNvPr id="1261" name="Google Shape;1261;g3a2a31982c5_0_1331"/>
              <p:cNvGrpSpPr/>
              <p:nvPr/>
            </p:nvGrpSpPr>
            <p:grpSpPr>
              <a:xfrm>
                <a:off x="1155475" y="2294305"/>
                <a:ext cx="5748328" cy="876600"/>
                <a:chOff x="1155475" y="2284544"/>
                <a:chExt cx="5748328" cy="876600"/>
              </a:xfrm>
            </p:grpSpPr>
            <p:sp>
              <p:nvSpPr>
                <p:cNvPr id="1262" name="Google Shape;1262;g3a2a31982c5_0_1331"/>
                <p:cNvSpPr/>
                <p:nvPr/>
              </p:nvSpPr>
              <p:spPr>
                <a:xfrm>
                  <a:off x="1155475" y="2284544"/>
                  <a:ext cx="5691000" cy="876600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2C9F0"/>
                </a:soli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51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3" name="Google Shape;1263;g3a2a31982c5_0_1331"/>
                <p:cNvSpPr txBox="1"/>
                <p:nvPr/>
              </p:nvSpPr>
              <p:spPr>
                <a:xfrm>
                  <a:off x="2390603" y="2284544"/>
                  <a:ext cx="4513200" cy="876600"/>
                </a:xfrm>
                <a:prstGeom prst="rect">
                  <a:avLst/>
                </a:prstGeom>
                <a:solidFill>
                  <a:srgbClr val="F2C9F0"/>
                </a:solidFill>
                <a:ln>
                  <a:noFill/>
                </a:ln>
              </p:spPr>
              <p:txBody>
                <a:bodyPr anchorCtr="0" anchor="ctr" bIns="83800" lIns="83800" spcFirstLastPara="1" rIns="83800" wrap="square" tIns="83800">
                  <a:noAutofit/>
                </a:bodyPr>
                <a:lstStyle/>
                <a:p>
                  <a:pPr indent="0" lvl="1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rgbClr val="252244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Science communication is not limited to traditional academic approaches but can incorporate a range of different approaches</a:t>
                  </a:r>
                  <a:endParaRPr/>
                </a:p>
              </p:txBody>
            </p:sp>
          </p:grpSp>
          <p:grpSp>
            <p:nvGrpSpPr>
              <p:cNvPr id="1264" name="Google Shape;1264;g3a2a31982c5_0_1331"/>
              <p:cNvGrpSpPr/>
              <p:nvPr/>
            </p:nvGrpSpPr>
            <p:grpSpPr>
              <a:xfrm>
                <a:off x="1155475" y="3571151"/>
                <a:ext cx="5695928" cy="876600"/>
                <a:chOff x="1155475" y="3397854"/>
                <a:chExt cx="5695928" cy="876600"/>
              </a:xfrm>
            </p:grpSpPr>
            <p:sp>
              <p:nvSpPr>
                <p:cNvPr id="1265" name="Google Shape;1265;g3a2a31982c5_0_1331"/>
                <p:cNvSpPr/>
                <p:nvPr/>
              </p:nvSpPr>
              <p:spPr>
                <a:xfrm>
                  <a:off x="1155475" y="3397854"/>
                  <a:ext cx="5695800" cy="876600"/>
                </a:xfrm>
                <a:prstGeom prst="roundRect">
                  <a:avLst>
                    <a:gd fmla="val 10000" name="adj"/>
                  </a:avLst>
                </a:prstGeom>
                <a:solidFill>
                  <a:srgbClr val="F2C9F0"/>
                </a:solidFill>
                <a:ln>
                  <a:noFill/>
                </a:ln>
                <a:effectLst>
                  <a:outerShdw blurRad="40000" rotWithShape="0" dir="5400000" dist="23000">
                    <a:srgbClr val="000000">
                      <a:alpha val="34510"/>
                    </a:srgbClr>
                  </a:outerShdw>
                </a:effectLst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6" name="Google Shape;1266;g3a2a31982c5_0_1331"/>
                <p:cNvSpPr txBox="1"/>
                <p:nvPr/>
              </p:nvSpPr>
              <p:spPr>
                <a:xfrm>
                  <a:off x="2393103" y="3397854"/>
                  <a:ext cx="4458300" cy="876600"/>
                </a:xfrm>
                <a:prstGeom prst="rect">
                  <a:avLst/>
                </a:prstGeom>
                <a:solidFill>
                  <a:srgbClr val="F2C9F0"/>
                </a:solidFill>
                <a:ln>
                  <a:noFill/>
                </a:ln>
              </p:spPr>
              <p:txBody>
                <a:bodyPr anchorCtr="0" anchor="ctr" bIns="83800" lIns="83800" spcFirstLastPara="1" rIns="83800" wrap="square" tIns="83800">
                  <a:noAutofit/>
                </a:bodyPr>
                <a:lstStyle/>
                <a:p>
                  <a:pPr indent="0" lvl="1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rgbClr val="252244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And science communication is not just for science!</a:t>
                  </a:r>
                  <a:endParaRPr/>
                </a:p>
              </p:txBody>
            </p:sp>
            <p:sp>
              <p:nvSpPr>
                <p:cNvPr id="1267" name="Google Shape;1267;g3a2a31982c5_0_1331"/>
                <p:cNvSpPr/>
                <p:nvPr/>
              </p:nvSpPr>
              <p:spPr>
                <a:xfrm>
                  <a:off x="1854200" y="3676331"/>
                  <a:ext cx="55800" cy="1338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F2C9F0"/>
                </a:solidFill>
                <a:ln cap="flat" cmpd="sng" w="25400">
                  <a:solidFill>
                    <a:srgbClr val="F2C9F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descr="Icon&#10;&#10;Description automatically generated" id="1268" name="Google Shape;1268;g3a2a31982c5_0_13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659927" y="2862242"/>
              <a:ext cx="489771" cy="5667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shape&#10;&#10;Description automatically generated" id="1269" name="Google Shape;1269;g3a2a31982c5_0_13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2882" y="2995934"/>
              <a:ext cx="464924" cy="6652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 with medium confidence" id="1270" name="Google Shape;1270;g3a2a31982c5_0_133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86105" y="4139547"/>
              <a:ext cx="778475" cy="696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 with medium confidence" id="1271" name="Google Shape;1271;g3a2a31982c5_0_13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-1299622">
              <a:off x="1741301" y="1751016"/>
              <a:ext cx="668088" cy="52986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g3a2a31982c5_0_1351"/>
          <p:cNvSpPr txBox="1"/>
          <p:nvPr>
            <p:ph idx="1" type="body"/>
          </p:nvPr>
        </p:nvSpPr>
        <p:spPr>
          <a:xfrm>
            <a:off x="254000" y="1209071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It can incorporate a range of different approaches aimed at the target audience</a:t>
            </a:r>
            <a:endParaRPr sz="2200"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Including the wider community or special interest groups (e.g. policy makers)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277" name="Google Shape;1277;g3a2a31982c5_0_135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is science communication?</a:t>
            </a:r>
            <a:endParaRPr b="1" sz="2400"/>
          </a:p>
        </p:txBody>
      </p:sp>
      <p:grpSp>
        <p:nvGrpSpPr>
          <p:cNvPr id="1278" name="Google Shape;1278;g3a2a31982c5_0_1351"/>
          <p:cNvGrpSpPr/>
          <p:nvPr/>
        </p:nvGrpSpPr>
        <p:grpSpPr>
          <a:xfrm>
            <a:off x="200643" y="2244920"/>
            <a:ext cx="8742715" cy="3975558"/>
            <a:chOff x="264100" y="2244920"/>
            <a:chExt cx="8742715" cy="3975558"/>
          </a:xfrm>
        </p:grpSpPr>
        <p:pic>
          <p:nvPicPr>
            <p:cNvPr descr="Icon&#10;&#10;Description automatically generated with low confidence" id="1279" name="Google Shape;1279;g3a2a31982c5_0_13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04463" y="2244920"/>
              <a:ext cx="2702352" cy="2155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 with low confidence" id="1280" name="Google Shape;1280;g3a2a31982c5_0_13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10800000">
              <a:off x="4090367" y="4003422"/>
              <a:ext cx="2780118" cy="22170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con&#10;&#10;Description automatically generated with low confidence" id="1281" name="Google Shape;1281;g3a2a31982c5_0_13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>
              <a:off x="264100" y="3311612"/>
              <a:ext cx="2702352" cy="21550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iagram&#10;&#10;Description automatically generated" id="1282" name="Google Shape;1282;g3a2a31982c5_0_13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64394" y="2913291"/>
              <a:ext cx="2167244" cy="1532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3" name="Google Shape;1283;g3a2a31982c5_0_13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627768" y="3535253"/>
              <a:ext cx="2299002" cy="153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raphical user interface, website&#10;&#10;Description automatically generated" id="1284" name="Google Shape;1284;g3a2a31982c5_0_13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39894" y="4266504"/>
              <a:ext cx="2369249" cy="15326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5" name="Google Shape;1285;g3a2a31982c5_0_1351"/>
            <p:cNvSpPr txBox="1"/>
            <p:nvPr/>
          </p:nvSpPr>
          <p:spPr>
            <a:xfrm>
              <a:off x="857838" y="4132313"/>
              <a:ext cx="700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Blogs</a:t>
              </a:r>
              <a:endParaRPr/>
            </a:p>
          </p:txBody>
        </p:sp>
        <p:sp>
          <p:nvSpPr>
            <p:cNvPr id="1286" name="Google Shape;1286;g3a2a31982c5_0_1351"/>
            <p:cNvSpPr txBox="1"/>
            <p:nvPr/>
          </p:nvSpPr>
          <p:spPr>
            <a:xfrm>
              <a:off x="5072376" y="5181439"/>
              <a:ext cx="12411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Public talks</a:t>
              </a:r>
              <a:endParaRPr/>
            </a:p>
          </p:txBody>
        </p:sp>
        <p:sp>
          <p:nvSpPr>
            <p:cNvPr id="1287" name="Google Shape;1287;g3a2a31982c5_0_1351"/>
            <p:cNvSpPr txBox="1"/>
            <p:nvPr/>
          </p:nvSpPr>
          <p:spPr>
            <a:xfrm>
              <a:off x="7666180" y="2898031"/>
              <a:ext cx="8628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Images</a:t>
              </a: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3a2a31982c5_0_1366"/>
          <p:cNvSpPr txBox="1"/>
          <p:nvPr>
            <p:ph idx="1" type="body"/>
          </p:nvPr>
        </p:nvSpPr>
        <p:spPr>
          <a:xfrm>
            <a:off x="254000" y="1031027"/>
            <a:ext cx="8625900" cy="49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200">
                <a:solidFill>
                  <a:srgbClr val="000000"/>
                </a:solidFill>
              </a:rPr>
              <a:t>Approaches can include things like: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508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Public talks (e.g. </a:t>
            </a:r>
            <a:r>
              <a:rPr lang="en-US" sz="2200" u="sng">
                <a:solidFill>
                  <a:srgbClr val="91278E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PintofScience</a:t>
            </a:r>
            <a:r>
              <a:rPr lang="en-US" sz="2200">
                <a:solidFill>
                  <a:srgbClr val="000000"/>
                </a:solidFill>
              </a:rPr>
              <a:t>)</a:t>
            </a:r>
            <a:endParaRPr/>
          </a:p>
          <a:p>
            <a:pPr indent="-1984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508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Social media, including using Gifs </a:t>
            </a:r>
            <a:endParaRPr sz="2200">
              <a:solidFill>
                <a:srgbClr val="000000"/>
              </a:solidFill>
            </a:endParaRPr>
          </a:p>
          <a:p>
            <a:pPr indent="-350837" lvl="3" marL="14430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>
                <a:solidFill>
                  <a:srgbClr val="000000"/>
                </a:solidFill>
              </a:rPr>
              <a:t>Check out #bittacake for good examples of student research</a:t>
            </a:r>
            <a:endParaRPr/>
          </a:p>
          <a:p>
            <a:pPr indent="-198437" lvl="2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508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Blog posts like this one about </a:t>
            </a:r>
            <a:r>
              <a:rPr lang="en-US" sz="22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personalised medicine</a:t>
            </a:r>
            <a:endParaRPr sz="2200">
              <a:solidFill>
                <a:schemeClr val="accent6"/>
              </a:solidFill>
            </a:endParaRPr>
          </a:p>
          <a:p>
            <a:pPr indent="-1984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508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Videos</a:t>
            </a:r>
            <a:endParaRPr/>
          </a:p>
          <a:p>
            <a:pPr indent="-1984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508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Using visuals or infographics</a:t>
            </a:r>
            <a:endParaRPr/>
          </a:p>
          <a:p>
            <a:pPr indent="-1984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508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Podcasts, like the </a:t>
            </a:r>
            <a:r>
              <a:rPr lang="en-US" sz="2200" u="sng">
                <a:solidFill>
                  <a:srgbClr val="91278E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Orion Open Science Podcast</a:t>
            </a:r>
            <a:endParaRPr sz="2200" u="sng">
              <a:solidFill>
                <a:srgbClr val="91278E"/>
              </a:solidFill>
            </a:endParaRPr>
          </a:p>
          <a:p>
            <a:pPr indent="-1984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1000">
              <a:solidFill>
                <a:srgbClr val="91278E"/>
              </a:solidFill>
            </a:endParaRPr>
          </a:p>
          <a:p>
            <a:pPr indent="-350837" lvl="1" marL="98583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1278E"/>
              </a:buClr>
              <a:buSzPts val="2400"/>
              <a:buFont typeface="Roboto"/>
              <a:buChar char="•"/>
            </a:pPr>
            <a:r>
              <a:rPr lang="en-US" sz="2200" u="sng">
                <a:solidFill>
                  <a:srgbClr val="91278E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Newspapers and the media</a:t>
            </a:r>
            <a:endParaRPr sz="2200">
              <a:solidFill>
                <a:srgbClr val="91278E"/>
              </a:solidFill>
            </a:endParaRP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293" name="Google Shape;1293;g3a2a31982c5_0_1366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is science communication?</a:t>
            </a:r>
            <a:endParaRPr b="1"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g3a2a31982c5_0_137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2400"/>
              <a:t>Benefits of Science Communication</a:t>
            </a:r>
            <a:endParaRPr sz="2400"/>
          </a:p>
        </p:txBody>
      </p:sp>
      <p:pic>
        <p:nvPicPr>
          <p:cNvPr id="1299" name="Google Shape;1299;g3a2a31982c5_0_1371"/>
          <p:cNvPicPr preferRelativeResize="0"/>
          <p:nvPr/>
        </p:nvPicPr>
        <p:blipFill rotWithShape="1">
          <a:blip r:embed="rId3">
            <a:alphaModFix/>
          </a:blip>
          <a:srcRect b="22245" l="0" r="58461" t="0"/>
          <a:stretch/>
        </p:blipFill>
        <p:spPr>
          <a:xfrm>
            <a:off x="116113" y="1173423"/>
            <a:ext cx="3813850" cy="4015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0" name="Google Shape;1300;g3a2a31982c5_0_1371"/>
          <p:cNvSpPr txBox="1"/>
          <p:nvPr/>
        </p:nvSpPr>
        <p:spPr>
          <a:xfrm>
            <a:off x="640788" y="2534823"/>
            <a:ext cx="27645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are the benefits of science communication?</a:t>
            </a:r>
            <a:endParaRPr b="0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1" name="Google Shape;1301;g3a2a31982c5_0_1371"/>
          <p:cNvPicPr preferRelativeResize="0"/>
          <p:nvPr/>
        </p:nvPicPr>
        <p:blipFill rotWithShape="1">
          <a:blip r:embed="rId3">
            <a:alphaModFix/>
          </a:blip>
          <a:srcRect b="27692" l="44336" r="0" t="13811"/>
          <a:stretch/>
        </p:blipFill>
        <p:spPr>
          <a:xfrm>
            <a:off x="4033225" y="1271925"/>
            <a:ext cx="5110776" cy="30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Google Shape;1302;g3a2a31982c5_0_1371"/>
          <p:cNvPicPr preferRelativeResize="0"/>
          <p:nvPr/>
        </p:nvPicPr>
        <p:blipFill rotWithShape="1">
          <a:blip r:embed="rId3">
            <a:alphaModFix/>
          </a:blip>
          <a:srcRect b="22244" l="44336" r="0" t="52718"/>
          <a:stretch/>
        </p:blipFill>
        <p:spPr>
          <a:xfrm>
            <a:off x="4033225" y="4293074"/>
            <a:ext cx="5110776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3" name="Google Shape;1303;g3a2a31982c5_0_1371"/>
          <p:cNvSpPr txBox="1"/>
          <p:nvPr/>
        </p:nvSpPr>
        <p:spPr>
          <a:xfrm>
            <a:off x="4234700" y="1510575"/>
            <a:ext cx="6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4" name="Google Shape;1304;g3a2a31982c5_0_1371"/>
          <p:cNvSpPr txBox="1"/>
          <p:nvPr/>
        </p:nvSpPr>
        <p:spPr>
          <a:xfrm>
            <a:off x="4239750" y="2551650"/>
            <a:ext cx="6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5" name="Google Shape;1305;g3a2a31982c5_0_1371"/>
          <p:cNvSpPr txBox="1"/>
          <p:nvPr/>
        </p:nvSpPr>
        <p:spPr>
          <a:xfrm>
            <a:off x="4234700" y="3522325"/>
            <a:ext cx="6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6" name="Google Shape;1306;g3a2a31982c5_0_1371"/>
          <p:cNvSpPr txBox="1"/>
          <p:nvPr/>
        </p:nvSpPr>
        <p:spPr>
          <a:xfrm>
            <a:off x="4239750" y="4508500"/>
            <a:ext cx="6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7" name="Google Shape;1307;g3a2a31982c5_0_1371"/>
          <p:cNvSpPr txBox="1"/>
          <p:nvPr/>
        </p:nvSpPr>
        <p:spPr>
          <a:xfrm>
            <a:off x="4969775" y="1572075"/>
            <a:ext cx="38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enhances the sharing of research findings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8" name="Google Shape;1308;g3a2a31982c5_0_1371"/>
          <p:cNvSpPr txBox="1"/>
          <p:nvPr/>
        </p:nvSpPr>
        <p:spPr>
          <a:xfrm>
            <a:off x="4969775" y="2582400"/>
            <a:ext cx="38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increases public understanding of research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9" name="Google Shape;1309;g3a2a31982c5_0_1371"/>
          <p:cNvSpPr txBox="1"/>
          <p:nvPr/>
        </p:nvSpPr>
        <p:spPr>
          <a:xfrm>
            <a:off x="4969775" y="3553075"/>
            <a:ext cx="381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increases public interest in research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0" name="Google Shape;1310;g3a2a31982c5_0_1371"/>
          <p:cNvSpPr txBox="1"/>
          <p:nvPr/>
        </p:nvSpPr>
        <p:spPr>
          <a:xfrm>
            <a:off x="4969775" y="4431550"/>
            <a:ext cx="381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can help research to make an impact by reaching target audiences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3a2a31982c5_0_1387"/>
          <p:cNvSpPr txBox="1"/>
          <p:nvPr>
            <p:ph idx="1" type="body"/>
          </p:nvPr>
        </p:nvSpPr>
        <p:spPr>
          <a:xfrm>
            <a:off x="254000" y="1209071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200">
                <a:solidFill>
                  <a:srgbClr val="000000"/>
                </a:solidFill>
              </a:rPr>
              <a:t>If you aren’t ready to share your research with the public yet a good starting place with science communication is to see how other people are doing it.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316" name="Google Shape;1316;g3a2a31982c5_0_1387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science communication?</a:t>
            </a:r>
            <a:endParaRPr b="1" sz="2400"/>
          </a:p>
        </p:txBody>
      </p:sp>
      <p:grpSp>
        <p:nvGrpSpPr>
          <p:cNvPr id="1317" name="Google Shape;1317;g3a2a31982c5_0_1387"/>
          <p:cNvGrpSpPr/>
          <p:nvPr/>
        </p:nvGrpSpPr>
        <p:grpSpPr>
          <a:xfrm>
            <a:off x="1611661" y="2401272"/>
            <a:ext cx="5479480" cy="3716001"/>
            <a:chOff x="1611661" y="2401272"/>
            <a:chExt cx="5479480" cy="3716001"/>
          </a:xfrm>
        </p:grpSpPr>
        <p:pic>
          <p:nvPicPr>
            <p:cNvPr id="1318" name="Google Shape;1318;g3a2a31982c5_0_1387"/>
            <p:cNvPicPr preferRelativeResize="0"/>
            <p:nvPr/>
          </p:nvPicPr>
          <p:blipFill rotWithShape="1">
            <a:blip r:embed="rId3">
              <a:alphaModFix/>
            </a:blip>
            <a:srcRect b="45814" l="0" r="0" t="0"/>
            <a:stretch/>
          </p:blipFill>
          <p:spPr>
            <a:xfrm>
              <a:off x="1611661" y="2401272"/>
              <a:ext cx="3540000" cy="3716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9" name="Google Shape;1319;g3a2a31982c5_0_1387"/>
            <p:cNvPicPr preferRelativeResize="0"/>
            <p:nvPr/>
          </p:nvPicPr>
          <p:blipFill rotWithShape="1">
            <a:blip r:embed="rId4">
              <a:alphaModFix/>
            </a:blip>
            <a:srcRect b="23739" l="0" r="58249" t="23080"/>
            <a:stretch/>
          </p:blipFill>
          <p:spPr>
            <a:xfrm rot="10800000">
              <a:off x="3882864" y="3651724"/>
              <a:ext cx="3208277" cy="2298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0" name="Google Shape;1320;g3a2a31982c5_0_1387"/>
            <p:cNvSpPr txBox="1"/>
            <p:nvPr/>
          </p:nvSpPr>
          <p:spPr>
            <a:xfrm>
              <a:off x="4252280" y="4259273"/>
              <a:ext cx="24999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There are likely blogs relevant to your discipline or research interests that you could look at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gd7c5b07514_1_26"/>
          <p:cNvGrpSpPr/>
          <p:nvPr/>
        </p:nvGrpSpPr>
        <p:grpSpPr>
          <a:xfrm>
            <a:off x="254000" y="989699"/>
            <a:ext cx="8481300" cy="2564361"/>
            <a:chOff x="254000" y="989699"/>
            <a:chExt cx="8481300" cy="2564361"/>
          </a:xfrm>
        </p:grpSpPr>
        <p:sp>
          <p:nvSpPr>
            <p:cNvPr id="553" name="Google Shape;553;gd7c5b07514_1_26"/>
            <p:cNvSpPr/>
            <p:nvPr/>
          </p:nvSpPr>
          <p:spPr>
            <a:xfrm>
              <a:off x="254000" y="1000596"/>
              <a:ext cx="84813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4" name="Google Shape;554;gd7c5b07514_1_26"/>
            <p:cNvGrpSpPr/>
            <p:nvPr/>
          </p:nvGrpSpPr>
          <p:grpSpPr>
            <a:xfrm>
              <a:off x="254000" y="989699"/>
              <a:ext cx="4179600" cy="2564361"/>
              <a:chOff x="254000" y="989699"/>
              <a:chExt cx="4179600" cy="2564361"/>
            </a:xfrm>
          </p:grpSpPr>
          <p:pic>
            <p:nvPicPr>
              <p:cNvPr id="555" name="Google Shape;555;gd7c5b07514_1_26"/>
              <p:cNvPicPr preferRelativeResize="0"/>
              <p:nvPr/>
            </p:nvPicPr>
            <p:blipFill rotWithShape="1">
              <a:blip r:embed="rId3">
                <a:alphaModFix/>
              </a:blip>
              <a:srcRect b="22595" l="1484" r="58249" t="24947"/>
              <a:stretch/>
            </p:blipFill>
            <p:spPr>
              <a:xfrm rot="10800000">
                <a:off x="1403378" y="1337447"/>
                <a:ext cx="3030222" cy="205090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56" name="Google Shape;556;gd7c5b07514_1_26"/>
              <p:cNvSpPr txBox="1"/>
              <p:nvPr/>
            </p:nvSpPr>
            <p:spPr>
              <a:xfrm>
                <a:off x="1863126" y="1838898"/>
                <a:ext cx="2392357" cy="12782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In addition, institutions may subscribe to journals, but not all institutions can afford the same fees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557" name="Google Shape;557;gd7c5b07514_1_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254000" y="989699"/>
                <a:ext cx="2274431" cy="256436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558" name="Google Shape;558;gd7c5b07514_1_26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are some of the challenges of traditional knowledge dissemination?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559" name="Google Shape;559;gd7c5b07514_1_26"/>
          <p:cNvGrpSpPr/>
          <p:nvPr/>
        </p:nvGrpSpPr>
        <p:grpSpPr>
          <a:xfrm>
            <a:off x="4955697" y="944460"/>
            <a:ext cx="4031370" cy="2645712"/>
            <a:chOff x="4955697" y="944460"/>
            <a:chExt cx="4031370" cy="2645712"/>
          </a:xfrm>
        </p:grpSpPr>
        <p:pic>
          <p:nvPicPr>
            <p:cNvPr id="560" name="Google Shape;560;gd7c5b07514_1_26"/>
            <p:cNvPicPr preferRelativeResize="0"/>
            <p:nvPr/>
          </p:nvPicPr>
          <p:blipFill rotWithShape="1">
            <a:blip r:embed="rId3">
              <a:alphaModFix/>
            </a:blip>
            <a:srcRect b="22123" l="0" r="58249" t="23072"/>
            <a:stretch/>
          </p:blipFill>
          <p:spPr>
            <a:xfrm flipH="1" rot="10800000">
              <a:off x="4955697" y="1442094"/>
              <a:ext cx="2640455" cy="1865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" name="Google Shape;561;gd7c5b07514_1_26"/>
            <p:cNvSpPr txBox="1"/>
            <p:nvPr/>
          </p:nvSpPr>
          <p:spPr>
            <a:xfrm>
              <a:off x="5234609" y="1823954"/>
              <a:ext cx="2056781" cy="14937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This can create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and reinforce inequalities in access to knowledge</a:t>
              </a:r>
              <a:endParaRPr b="0" i="0" sz="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62" name="Google Shape;562;gd7c5b07514_1_2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6790539" y="944460"/>
              <a:ext cx="2196528" cy="26457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3" name="Google Shape;563;gd7c5b07514_1_26"/>
          <p:cNvGrpSpPr/>
          <p:nvPr/>
        </p:nvGrpSpPr>
        <p:grpSpPr>
          <a:xfrm>
            <a:off x="254000" y="3452237"/>
            <a:ext cx="4233789" cy="2564360"/>
            <a:chOff x="254000" y="3452237"/>
            <a:chExt cx="4233789" cy="2564360"/>
          </a:xfrm>
        </p:grpSpPr>
        <p:sp>
          <p:nvSpPr>
            <p:cNvPr id="564" name="Google Shape;564;gd7c5b07514_1_26"/>
            <p:cNvSpPr/>
            <p:nvPr/>
          </p:nvSpPr>
          <p:spPr>
            <a:xfrm>
              <a:off x="254000" y="3497002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5" name="Google Shape;565;gd7c5b07514_1_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275842" y="3452237"/>
              <a:ext cx="2211947" cy="2564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gd7c5b07514_1_26"/>
            <p:cNvPicPr preferRelativeResize="0"/>
            <p:nvPr/>
          </p:nvPicPr>
          <p:blipFill rotWithShape="1">
            <a:blip r:embed="rId3">
              <a:alphaModFix/>
            </a:blip>
            <a:srcRect b="23559" l="0" r="58249" t="22970"/>
            <a:stretch/>
          </p:blipFill>
          <p:spPr>
            <a:xfrm flipH="1" rot="10800000">
              <a:off x="254001" y="3854737"/>
              <a:ext cx="3072296" cy="20486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" name="Google Shape;567;gd7c5b07514_1_26"/>
            <p:cNvSpPr txBox="1"/>
            <p:nvPr/>
          </p:nvSpPr>
          <p:spPr>
            <a:xfrm>
              <a:off x="508882" y="4277347"/>
              <a:ext cx="2314150" cy="1278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 paywalls and barriers  to accessing knowledge also impact on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transparency of research 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gd7c5b07514_1_26"/>
          <p:cNvGrpSpPr/>
          <p:nvPr/>
        </p:nvGrpSpPr>
        <p:grpSpPr>
          <a:xfrm>
            <a:off x="4569510" y="3014911"/>
            <a:ext cx="4236533" cy="3057145"/>
            <a:chOff x="4569510" y="3014911"/>
            <a:chExt cx="4236533" cy="3057145"/>
          </a:xfrm>
        </p:grpSpPr>
        <p:sp>
          <p:nvSpPr>
            <p:cNvPr id="569" name="Google Shape;569;gd7c5b07514_1_26"/>
            <p:cNvSpPr/>
            <p:nvPr/>
          </p:nvSpPr>
          <p:spPr>
            <a:xfrm>
              <a:off x="4569510" y="3497002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70" name="Google Shape;570;gd7c5b07514_1_26"/>
            <p:cNvPicPr preferRelativeResize="0"/>
            <p:nvPr/>
          </p:nvPicPr>
          <p:blipFill rotWithShape="1">
            <a:blip r:embed="rId3">
              <a:alphaModFix/>
            </a:blip>
            <a:srcRect b="22123" l="0" r="58249" t="23072"/>
            <a:stretch/>
          </p:blipFill>
          <p:spPr>
            <a:xfrm flipH="1" rot="1160887">
              <a:off x="6072380" y="3359258"/>
              <a:ext cx="2445909" cy="21540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silhouette, vector graphics&#10;&#10;Description automatically generated" id="571" name="Google Shape;571;gd7c5b07514_1_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569510" y="3426344"/>
              <a:ext cx="2095553" cy="26457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2" name="Google Shape;572;gd7c5b07514_1_26"/>
            <p:cNvSpPr txBox="1"/>
            <p:nvPr/>
          </p:nvSpPr>
          <p:spPr>
            <a:xfrm>
              <a:off x="6275924" y="3822867"/>
              <a:ext cx="2196528" cy="12268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0" i="0" lang="en-US" sz="13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and if research is not disseminated transparently, it can’t be learnt from and/or built upon 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3a2a31982c5_0_1396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science communication?</a:t>
            </a:r>
            <a:endParaRPr b="1" sz="2400"/>
          </a:p>
        </p:txBody>
      </p:sp>
      <p:grpSp>
        <p:nvGrpSpPr>
          <p:cNvPr id="1326" name="Google Shape;1326;g3a2a31982c5_0_1396"/>
          <p:cNvGrpSpPr/>
          <p:nvPr/>
        </p:nvGrpSpPr>
        <p:grpSpPr>
          <a:xfrm>
            <a:off x="373474" y="1472400"/>
            <a:ext cx="8217926" cy="3913200"/>
            <a:chOff x="373474" y="1472400"/>
            <a:chExt cx="8217926" cy="3913200"/>
          </a:xfrm>
        </p:grpSpPr>
        <p:sp>
          <p:nvSpPr>
            <p:cNvPr id="1327" name="Google Shape;1327;g3a2a31982c5_0_1396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28" name="Google Shape;1328;g3a2a31982c5_0_1396"/>
            <p:cNvGrpSpPr/>
            <p:nvPr/>
          </p:nvGrpSpPr>
          <p:grpSpPr>
            <a:xfrm>
              <a:off x="373474" y="1472400"/>
              <a:ext cx="3911677" cy="3886051"/>
              <a:chOff x="373474" y="1472400"/>
              <a:chExt cx="3911677" cy="3886051"/>
            </a:xfrm>
          </p:grpSpPr>
          <p:pic>
            <p:nvPicPr>
              <p:cNvPr id="1329" name="Google Shape;1329;g3a2a31982c5_0_139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783858" y="3547153"/>
                <a:ext cx="1390675" cy="123364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30" name="Google Shape;1330;g3a2a31982c5_0_1396"/>
              <p:cNvPicPr preferRelativeResize="0"/>
              <p:nvPr/>
            </p:nvPicPr>
            <p:blipFill rotWithShape="1">
              <a:blip r:embed="rId4">
                <a:alphaModFix/>
              </a:blip>
              <a:srcRect b="40716" l="0" r="0" t="0"/>
              <a:stretch/>
            </p:blipFill>
            <p:spPr>
              <a:xfrm flipH="1">
                <a:off x="373474" y="3044850"/>
                <a:ext cx="2542801" cy="2313601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331" name="Google Shape;1331;g3a2a31982c5_0_1396"/>
              <p:cNvGrpSpPr/>
              <p:nvPr/>
            </p:nvGrpSpPr>
            <p:grpSpPr>
              <a:xfrm>
                <a:off x="964501" y="1472400"/>
                <a:ext cx="3320650" cy="2619000"/>
                <a:chOff x="964501" y="1472400"/>
                <a:chExt cx="3320650" cy="2619000"/>
              </a:xfrm>
            </p:grpSpPr>
            <p:pic>
              <p:nvPicPr>
                <p:cNvPr id="1332" name="Google Shape;1332;g3a2a31982c5_0_1396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17321" l="0" r="58249" t="22491"/>
                <a:stretch/>
              </p:blipFill>
              <p:spPr>
                <a:xfrm flipH="1">
                  <a:off x="964501" y="1472400"/>
                  <a:ext cx="3320650" cy="2619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333" name="Google Shape;1333;g3a2a31982c5_0_1396"/>
                <p:cNvSpPr/>
                <p:nvPr/>
              </p:nvSpPr>
              <p:spPr>
                <a:xfrm>
                  <a:off x="1495675" y="2000808"/>
                  <a:ext cx="2367900" cy="1310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n-US" sz="1400" u="none" cap="none" strike="noStrik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Graphical abstracts, which visually represent the research, are becoming increasingly common in journal publications</a:t>
                  </a:r>
                  <a:endParaRPr/>
                </a:p>
              </p:txBody>
            </p:sp>
          </p:grpSp>
        </p:grpSp>
      </p:grpSp>
      <p:grpSp>
        <p:nvGrpSpPr>
          <p:cNvPr id="1334" name="Google Shape;1334;g3a2a31982c5_0_1396"/>
          <p:cNvGrpSpPr/>
          <p:nvPr/>
        </p:nvGrpSpPr>
        <p:grpSpPr>
          <a:xfrm>
            <a:off x="3069746" y="1808978"/>
            <a:ext cx="6380704" cy="4210147"/>
            <a:chOff x="3069746" y="1808978"/>
            <a:chExt cx="6380704" cy="4210147"/>
          </a:xfrm>
        </p:grpSpPr>
        <p:pic>
          <p:nvPicPr>
            <p:cNvPr id="1335" name="Google Shape;1335;g3a2a31982c5_0_1396"/>
            <p:cNvPicPr preferRelativeResize="0"/>
            <p:nvPr/>
          </p:nvPicPr>
          <p:blipFill rotWithShape="1">
            <a:blip r:embed="rId6">
              <a:alphaModFix/>
            </a:blip>
            <a:srcRect b="45154" l="0" r="0" t="0"/>
            <a:stretch/>
          </p:blipFill>
          <p:spPr>
            <a:xfrm>
              <a:off x="6425444" y="2336118"/>
              <a:ext cx="3025005" cy="30214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6" name="Google Shape;1336;g3a2a31982c5_0_139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226455" y="1808978"/>
              <a:ext cx="1050501" cy="1213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g3a2a31982c5_0_1396"/>
            <p:cNvPicPr preferRelativeResize="0"/>
            <p:nvPr/>
          </p:nvPicPr>
          <p:blipFill rotWithShape="1">
            <a:blip r:embed="rId5">
              <a:alphaModFix/>
            </a:blip>
            <a:srcRect b="23736" l="0" r="58249" t="23783"/>
            <a:stretch/>
          </p:blipFill>
          <p:spPr>
            <a:xfrm flipH="1" rot="-9617627">
              <a:off x="3452335" y="2513714"/>
              <a:ext cx="3863106" cy="29401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8" name="Google Shape;1338;g3a2a31982c5_0_1396"/>
            <p:cNvSpPr/>
            <p:nvPr/>
          </p:nvSpPr>
          <p:spPr>
            <a:xfrm>
              <a:off x="4096532" y="3135295"/>
              <a:ext cx="2367900" cy="205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There are thousands of TED and TEDX talks that you can watch.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Twitter threads, Youtube, and other social media include examples of science communication too</a:t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3" name="Google Shape;1343;g3a2a31982c5_0_1413"/>
          <p:cNvGrpSpPr/>
          <p:nvPr/>
        </p:nvGrpSpPr>
        <p:grpSpPr>
          <a:xfrm>
            <a:off x="494110" y="1472400"/>
            <a:ext cx="8097290" cy="4466880"/>
            <a:chOff x="494110" y="1472400"/>
            <a:chExt cx="8097290" cy="4466880"/>
          </a:xfrm>
        </p:grpSpPr>
        <p:sp>
          <p:nvSpPr>
            <p:cNvPr id="1344" name="Google Shape;1344;g3a2a31982c5_0_1413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45" name="Google Shape;1345;g3a2a31982c5_0_1413"/>
            <p:cNvPicPr preferRelativeResize="0"/>
            <p:nvPr/>
          </p:nvPicPr>
          <p:blipFill rotWithShape="1">
            <a:blip r:embed="rId3">
              <a:alphaModFix/>
            </a:blip>
            <a:srcRect b="48347" l="8530" r="16970" t="0"/>
            <a:stretch/>
          </p:blipFill>
          <p:spPr>
            <a:xfrm>
              <a:off x="494110" y="3215919"/>
              <a:ext cx="1893332" cy="2132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Shape&#10;&#10;Description automatically generated with medium confidence" id="1346" name="Google Shape;1346;g3a2a31982c5_0_1413"/>
            <p:cNvPicPr preferRelativeResize="0"/>
            <p:nvPr/>
          </p:nvPicPr>
          <p:blipFill rotWithShape="1">
            <a:blip r:embed="rId4">
              <a:alphaModFix/>
            </a:blip>
            <a:srcRect b="10917" l="0" r="0" t="26086"/>
            <a:stretch/>
          </p:blipFill>
          <p:spPr>
            <a:xfrm>
              <a:off x="733599" y="1509930"/>
              <a:ext cx="3390900" cy="20641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47" name="Google Shape;1347;g3a2a31982c5_0_1413"/>
            <p:cNvGrpSpPr/>
            <p:nvPr/>
          </p:nvGrpSpPr>
          <p:grpSpPr>
            <a:xfrm>
              <a:off x="1480739" y="2486309"/>
              <a:ext cx="3463576" cy="3452971"/>
              <a:chOff x="1036583" y="3154530"/>
              <a:chExt cx="3463576" cy="3452971"/>
            </a:xfrm>
          </p:grpSpPr>
          <p:pic>
            <p:nvPicPr>
              <p:cNvPr id="1348" name="Google Shape;1348;g3a2a31982c5_0_1413"/>
              <p:cNvPicPr preferRelativeResize="0"/>
              <p:nvPr/>
            </p:nvPicPr>
            <p:blipFill rotWithShape="1">
              <a:blip r:embed="rId5">
                <a:alphaModFix/>
              </a:blip>
              <a:srcRect b="23738" l="0" r="58249" t="22540"/>
              <a:stretch/>
            </p:blipFill>
            <p:spPr>
              <a:xfrm rot="7864776">
                <a:off x="1570239" y="3628043"/>
                <a:ext cx="2396264" cy="25059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349" name="Google Shape;1349;g3a2a31982c5_0_1413"/>
              <p:cNvSpPr txBox="1"/>
              <p:nvPr/>
            </p:nvSpPr>
            <p:spPr>
              <a:xfrm>
                <a:off x="1920837" y="4283957"/>
                <a:ext cx="1893300" cy="139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There are also local, 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national and international activities you can attend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1350" name="Google Shape;1350;g3a2a31982c5_0_1413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science communication?</a:t>
            </a:r>
            <a:endParaRPr b="1" sz="2400"/>
          </a:p>
        </p:txBody>
      </p:sp>
      <p:grpSp>
        <p:nvGrpSpPr>
          <p:cNvPr id="1351" name="Google Shape;1351;g3a2a31982c5_0_1413"/>
          <p:cNvGrpSpPr/>
          <p:nvPr/>
        </p:nvGrpSpPr>
        <p:grpSpPr>
          <a:xfrm>
            <a:off x="4047816" y="1519334"/>
            <a:ext cx="4822890" cy="3854454"/>
            <a:chOff x="4047816" y="1519334"/>
            <a:chExt cx="4822890" cy="3854454"/>
          </a:xfrm>
        </p:grpSpPr>
        <p:pic>
          <p:nvPicPr>
            <p:cNvPr id="1352" name="Google Shape;1352;g3a2a31982c5_0_1413"/>
            <p:cNvPicPr preferRelativeResize="0"/>
            <p:nvPr/>
          </p:nvPicPr>
          <p:blipFill rotWithShape="1">
            <a:blip r:embed="rId6">
              <a:alphaModFix/>
            </a:blip>
            <a:srcRect b="0" l="33730" r="0" t="9362"/>
            <a:stretch/>
          </p:blipFill>
          <p:spPr>
            <a:xfrm flipH="1">
              <a:off x="6714952" y="1519334"/>
              <a:ext cx="1876448" cy="1783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3" name="Google Shape;1353;g3a2a31982c5_0_1413"/>
            <p:cNvPicPr preferRelativeResize="0"/>
            <p:nvPr/>
          </p:nvPicPr>
          <p:blipFill rotWithShape="1">
            <a:blip r:embed="rId7">
              <a:alphaModFix/>
            </a:blip>
            <a:srcRect b="51934" l="0" r="0" t="0"/>
            <a:stretch/>
          </p:blipFill>
          <p:spPr>
            <a:xfrm flipH="1">
              <a:off x="6039106" y="3051798"/>
              <a:ext cx="2831600" cy="2321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4" name="Google Shape;1354;g3a2a31982c5_0_1413"/>
            <p:cNvPicPr preferRelativeResize="0"/>
            <p:nvPr/>
          </p:nvPicPr>
          <p:blipFill rotWithShape="1">
            <a:blip r:embed="rId5">
              <a:alphaModFix/>
            </a:blip>
            <a:srcRect b="20961" l="0" r="58249" t="21656"/>
            <a:stretch/>
          </p:blipFill>
          <p:spPr>
            <a:xfrm>
              <a:off x="4047816" y="1672331"/>
              <a:ext cx="3514786" cy="25984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5" name="Google Shape;1355;g3a2a31982c5_0_1413"/>
            <p:cNvSpPr txBox="1"/>
            <p:nvPr/>
          </p:nvSpPr>
          <p:spPr>
            <a:xfrm>
              <a:off x="4484084" y="2260007"/>
              <a:ext cx="2435100" cy="129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Your university may have events and competitions like a ‘3 minute thesis’, where researchers present their research in 3 minutes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3a2a31982c5_0_1429"/>
          <p:cNvSpPr txBox="1"/>
          <p:nvPr>
            <p:ph idx="1" type="body"/>
          </p:nvPr>
        </p:nvSpPr>
        <p:spPr>
          <a:xfrm>
            <a:off x="254000" y="1209071"/>
            <a:ext cx="79755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200">
                <a:solidFill>
                  <a:srgbClr val="000000"/>
                </a:solidFill>
              </a:rPr>
              <a:t>Other activities include things like: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000" u="sng">
                <a:solidFill>
                  <a:srgbClr val="91278E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Pint of Science</a:t>
            </a:r>
            <a:r>
              <a:rPr lang="en-US" sz="2000">
                <a:solidFill>
                  <a:srgbClr val="000000"/>
                </a:solidFill>
              </a:rPr>
              <a:t>, where researchers present their research in a pub-setting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000" u="sng">
                <a:solidFill>
                  <a:srgbClr val="91278E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Famelab</a:t>
            </a:r>
            <a:r>
              <a:rPr lang="en-US" sz="2000">
                <a:solidFill>
                  <a:srgbClr val="000000"/>
                </a:solidFill>
              </a:rPr>
              <a:t>, which is an international science communication competition for researchers (including research students)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361" name="Google Shape;1361;g3a2a31982c5_0_1429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science communication?</a:t>
            </a:r>
            <a:endParaRPr sz="2400"/>
          </a:p>
        </p:txBody>
      </p:sp>
      <p:grpSp>
        <p:nvGrpSpPr>
          <p:cNvPr id="1362" name="Google Shape;1362;g3a2a31982c5_0_1429"/>
          <p:cNvGrpSpPr/>
          <p:nvPr/>
        </p:nvGrpSpPr>
        <p:grpSpPr>
          <a:xfrm>
            <a:off x="1840293" y="2888051"/>
            <a:ext cx="5163565" cy="3836890"/>
            <a:chOff x="1840293" y="2888051"/>
            <a:chExt cx="5163565" cy="3836890"/>
          </a:xfrm>
        </p:grpSpPr>
        <p:pic>
          <p:nvPicPr>
            <p:cNvPr id="1363" name="Google Shape;1363;g3a2a31982c5_0_1429"/>
            <p:cNvPicPr preferRelativeResize="0"/>
            <p:nvPr/>
          </p:nvPicPr>
          <p:blipFill rotWithShape="1">
            <a:blip r:embed="rId5">
              <a:alphaModFix/>
            </a:blip>
            <a:srcRect b="50052" l="0" r="0" t="0"/>
            <a:stretch/>
          </p:blipFill>
          <p:spPr>
            <a:xfrm flipH="1">
              <a:off x="4413808" y="3429000"/>
              <a:ext cx="2590050" cy="2666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g3a2a31982c5_0_1429"/>
            <p:cNvPicPr preferRelativeResize="0"/>
            <p:nvPr/>
          </p:nvPicPr>
          <p:blipFill rotWithShape="1">
            <a:blip r:embed="rId6">
              <a:alphaModFix/>
            </a:blip>
            <a:srcRect b="20961" l="0" r="58249" t="21656"/>
            <a:stretch/>
          </p:blipFill>
          <p:spPr>
            <a:xfrm flipH="1" rot="-9033612">
              <a:off x="2304631" y="3462136"/>
              <a:ext cx="3042383" cy="26887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5" name="Google Shape;1365;g3a2a31982c5_0_1429"/>
            <p:cNvSpPr txBox="1"/>
            <p:nvPr/>
          </p:nvSpPr>
          <p:spPr>
            <a:xfrm>
              <a:off x="2711804" y="4105421"/>
              <a:ext cx="1968600" cy="16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When you are ready </a:t>
              </a:r>
              <a:b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to share your research, you might want to take part in some of  these activities!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a2a31982c5_0_1438"/>
          <p:cNvSpPr txBox="1"/>
          <p:nvPr>
            <p:ph idx="1" type="body"/>
          </p:nvPr>
        </p:nvSpPr>
        <p:spPr>
          <a:xfrm>
            <a:off x="254000" y="1056501"/>
            <a:ext cx="84615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200">
                <a:solidFill>
                  <a:srgbClr val="000000"/>
                </a:solidFill>
              </a:rPr>
              <a:t>When you are ready to share your research with the public it is important to first identify who is your target audience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200">
                <a:solidFill>
                  <a:srgbClr val="000000"/>
                </a:solidFill>
              </a:rPr>
              <a:t>Is it everyone, or is it a specific group that your research is most relevant to?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371" name="Google Shape;1371;g3a2a31982c5_0_1438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>
                <a:solidFill>
                  <a:schemeClr val="dk1"/>
                </a:solidFill>
              </a:rPr>
              <a:t>How do I do science communication?</a:t>
            </a:r>
            <a:endParaRPr b="1" sz="2400">
              <a:solidFill>
                <a:schemeClr val="dk1"/>
              </a:solidFill>
            </a:endParaRPr>
          </a:p>
        </p:txBody>
      </p:sp>
      <p:grpSp>
        <p:nvGrpSpPr>
          <p:cNvPr id="1372" name="Google Shape;1372;g3a2a31982c5_0_1438"/>
          <p:cNvGrpSpPr/>
          <p:nvPr/>
        </p:nvGrpSpPr>
        <p:grpSpPr>
          <a:xfrm>
            <a:off x="467900" y="2803851"/>
            <a:ext cx="8198100" cy="3362044"/>
            <a:chOff x="293464" y="2532389"/>
            <a:chExt cx="8198100" cy="3362044"/>
          </a:xfrm>
        </p:grpSpPr>
        <p:pic>
          <p:nvPicPr>
            <p:cNvPr id="1373" name="Google Shape;1373;g3a2a31982c5_0_14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248462" y="2688517"/>
              <a:ext cx="2184078" cy="304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4" name="Google Shape;1374;g3a2a31982c5_0_14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02206" y="2597173"/>
              <a:ext cx="1890486" cy="32536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5" name="Google Shape;1375;g3a2a31982c5_0_14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96433" y="2532389"/>
              <a:ext cx="1937346" cy="3362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g3a2a31982c5_0_14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93464" y="2617771"/>
              <a:ext cx="1543575" cy="3191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g3a2a31982c5_0_14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6932266" y="3785173"/>
              <a:ext cx="1559298" cy="19686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g3a2a31982c5_0_143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718130" y="2769966"/>
              <a:ext cx="1831576" cy="2886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9" name="Google Shape;1379;g3a2a31982c5_0_143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311641" y="3313904"/>
              <a:ext cx="1777999" cy="252633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3a2a31982c5_0_1451"/>
          <p:cNvSpPr txBox="1"/>
          <p:nvPr>
            <p:ph idx="1" type="body"/>
          </p:nvPr>
        </p:nvSpPr>
        <p:spPr>
          <a:xfrm>
            <a:off x="254000" y="1209071"/>
            <a:ext cx="75465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Think about what message(s) you want to share</a:t>
            </a:r>
            <a:endParaRPr sz="2200"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000">
                <a:solidFill>
                  <a:srgbClr val="000000"/>
                </a:solidFill>
              </a:rPr>
              <a:t>What are the key findings, the things that are most important for your audience to know?</a:t>
            </a:r>
            <a:endParaRPr/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1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Think about ways that you can share this information</a:t>
            </a:r>
            <a:endParaRPr sz="2200">
              <a:solidFill>
                <a:srgbClr val="000000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000">
                <a:solidFill>
                  <a:srgbClr val="000000"/>
                </a:solidFill>
              </a:rPr>
              <a:t>There are lots of options, like in person talks, or using videos, visual representations, podcasts or blog posts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00"/>
              </a:highlight>
            </a:endParaRPr>
          </a:p>
        </p:txBody>
      </p:sp>
      <p:sp>
        <p:nvSpPr>
          <p:cNvPr id="1385" name="Google Shape;1385;g3a2a31982c5_0_145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>
                <a:solidFill>
                  <a:schemeClr val="dk1"/>
                </a:solidFill>
              </a:rPr>
              <a:t>How do I do science communication?</a:t>
            </a:r>
            <a:endParaRPr b="1" sz="2400">
              <a:solidFill>
                <a:schemeClr val="dk1"/>
              </a:solidFill>
            </a:endParaRPr>
          </a:p>
        </p:txBody>
      </p:sp>
      <p:pic>
        <p:nvPicPr>
          <p:cNvPr id="1386" name="Google Shape;1386;g3a2a31982c5_0_14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093444">
            <a:off x="7858106" y="1691398"/>
            <a:ext cx="1263686" cy="1463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7" name="Google Shape;1387;g3a2a31982c5_0_14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2755" y="911668"/>
            <a:ext cx="1349118" cy="15950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88" name="Google Shape;1388;g3a2a31982c5_0_1451"/>
          <p:cNvGrpSpPr/>
          <p:nvPr/>
        </p:nvGrpSpPr>
        <p:grpSpPr>
          <a:xfrm>
            <a:off x="1343436" y="3774921"/>
            <a:ext cx="6457129" cy="2483022"/>
            <a:chOff x="720009" y="4055909"/>
            <a:chExt cx="6457129" cy="2483022"/>
          </a:xfrm>
        </p:grpSpPr>
        <p:pic>
          <p:nvPicPr>
            <p:cNvPr id="1389" name="Google Shape;1389;g3a2a31982c5_0_145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396898" y="4829175"/>
              <a:ext cx="1185505" cy="13718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0" name="Google Shape;1390;g3a2a31982c5_0_145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911122" y="4055909"/>
              <a:ext cx="1266016" cy="18116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1" name="Google Shape;1391;g3a2a31982c5_0_145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-1362132">
              <a:off x="2006258" y="4878484"/>
              <a:ext cx="1309250" cy="10383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2" name="Google Shape;1392;g3a2a31982c5_0_145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20009" y="4829175"/>
              <a:ext cx="1204860" cy="1038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3" name="Google Shape;1393;g3a2a31982c5_0_145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rot="1965324">
              <a:off x="4663792" y="4672749"/>
              <a:ext cx="1165941" cy="16847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g3a2a31982c5_0_1464"/>
          <p:cNvGrpSpPr/>
          <p:nvPr/>
        </p:nvGrpSpPr>
        <p:grpSpPr>
          <a:xfrm>
            <a:off x="524800" y="1303627"/>
            <a:ext cx="8066600" cy="4107848"/>
            <a:chOff x="524800" y="1303627"/>
            <a:chExt cx="8066600" cy="4107848"/>
          </a:xfrm>
        </p:grpSpPr>
        <p:sp>
          <p:nvSpPr>
            <p:cNvPr id="1399" name="Google Shape;1399;g3a2a31982c5_0_1464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00" name="Google Shape;1400;g3a2a31982c5_0_14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4800" y="2901525"/>
              <a:ext cx="2359968" cy="2509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g3a2a31982c5_0_1464"/>
            <p:cNvPicPr preferRelativeResize="0"/>
            <p:nvPr/>
          </p:nvPicPr>
          <p:blipFill rotWithShape="1">
            <a:blip r:embed="rId4">
              <a:alphaModFix/>
            </a:blip>
            <a:srcRect b="23618" l="0" r="58249" t="19877"/>
            <a:stretch/>
          </p:blipFill>
          <p:spPr>
            <a:xfrm flipH="1">
              <a:off x="1389542" y="1303627"/>
              <a:ext cx="3632429" cy="27841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g3a2a31982c5_0_1464"/>
            <p:cNvSpPr/>
            <p:nvPr/>
          </p:nvSpPr>
          <p:spPr>
            <a:xfrm>
              <a:off x="1968175" y="1914781"/>
              <a:ext cx="2743200" cy="15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is important that</a:t>
              </a:r>
              <a:b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you avoid using technical terms or jargon when sharing your research with the public. 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You want it to be accessible to everyone</a:t>
              </a:r>
              <a:endParaRPr/>
            </a:p>
          </p:txBody>
        </p:sp>
      </p:grpSp>
      <p:sp>
        <p:nvSpPr>
          <p:cNvPr id="1403" name="Google Shape;1403;g3a2a31982c5_0_1464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science communication?</a:t>
            </a:r>
            <a:endParaRPr sz="2400"/>
          </a:p>
        </p:txBody>
      </p:sp>
      <p:grpSp>
        <p:nvGrpSpPr>
          <p:cNvPr id="1404" name="Google Shape;1404;g3a2a31982c5_0_1464"/>
          <p:cNvGrpSpPr/>
          <p:nvPr/>
        </p:nvGrpSpPr>
        <p:grpSpPr>
          <a:xfrm>
            <a:off x="3975410" y="2701500"/>
            <a:ext cx="4604292" cy="2792175"/>
            <a:chOff x="3975410" y="2701500"/>
            <a:chExt cx="4604292" cy="2792175"/>
          </a:xfrm>
        </p:grpSpPr>
        <p:pic>
          <p:nvPicPr>
            <p:cNvPr id="1405" name="Google Shape;1405;g3a2a31982c5_0_14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34441" y="2701500"/>
              <a:ext cx="2345261" cy="278414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6" name="Google Shape;1406;g3a2a31982c5_0_1464"/>
            <p:cNvGrpSpPr/>
            <p:nvPr/>
          </p:nvGrpSpPr>
          <p:grpSpPr>
            <a:xfrm>
              <a:off x="3975410" y="3111600"/>
              <a:ext cx="3081226" cy="2382075"/>
              <a:chOff x="3732223" y="2739562"/>
              <a:chExt cx="3081226" cy="2382075"/>
            </a:xfrm>
          </p:grpSpPr>
          <p:pic>
            <p:nvPicPr>
              <p:cNvPr id="1407" name="Google Shape;1407;g3a2a31982c5_0_1464"/>
              <p:cNvPicPr preferRelativeResize="0"/>
              <p:nvPr/>
            </p:nvPicPr>
            <p:blipFill rotWithShape="1">
              <a:blip r:embed="rId4">
                <a:alphaModFix/>
              </a:blip>
              <a:srcRect b="20961" l="0" r="58249" t="21656"/>
              <a:stretch/>
            </p:blipFill>
            <p:spPr>
              <a:xfrm flipH="1" rot="10800000">
                <a:off x="3732223" y="2739562"/>
                <a:ext cx="3081226" cy="23820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08" name="Google Shape;1408;g3a2a31982c5_0_1464"/>
              <p:cNvSpPr/>
              <p:nvPr/>
            </p:nvSpPr>
            <p:spPr>
              <a:xfrm>
                <a:off x="3945113" y="3371890"/>
                <a:ext cx="2470800" cy="131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Try to include visuals 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as well as speaking/text.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This can maintain attention 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and keep it interesting for 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the audience</a:t>
                </a:r>
                <a:endParaRPr b="0" i="0" sz="2400" u="none" cap="none" strike="noStrike">
                  <a:solidFill>
                    <a:srgbClr val="000000"/>
                  </a:solidFill>
                  <a:highlight>
                    <a:srgbClr val="FFFF00"/>
                  </a:highlight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3" name="Google Shape;1413;g3a2a31982c5_0_1478"/>
          <p:cNvGrpSpPr/>
          <p:nvPr/>
        </p:nvGrpSpPr>
        <p:grpSpPr>
          <a:xfrm>
            <a:off x="258150" y="1472400"/>
            <a:ext cx="8333250" cy="4063577"/>
            <a:chOff x="258150" y="1472400"/>
            <a:chExt cx="8333250" cy="4063577"/>
          </a:xfrm>
        </p:grpSpPr>
        <p:sp>
          <p:nvSpPr>
            <p:cNvPr id="1414" name="Google Shape;1414;g3a2a31982c5_0_1478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15" name="Google Shape;1415;g3a2a31982c5_0_147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58150" y="2576451"/>
              <a:ext cx="2551550" cy="2959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6" name="Google Shape;1416;g3a2a31982c5_0_1478"/>
            <p:cNvPicPr preferRelativeResize="0"/>
            <p:nvPr/>
          </p:nvPicPr>
          <p:blipFill rotWithShape="1">
            <a:blip r:embed="rId4">
              <a:alphaModFix/>
            </a:blip>
            <a:srcRect b="23618" l="0" r="58249" t="19877"/>
            <a:stretch/>
          </p:blipFill>
          <p:spPr>
            <a:xfrm flipH="1">
              <a:off x="1533925" y="1472400"/>
              <a:ext cx="1846584" cy="1681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7" name="Google Shape;1417;g3a2a31982c5_0_1478"/>
            <p:cNvSpPr txBox="1"/>
            <p:nvPr/>
          </p:nvSpPr>
          <p:spPr>
            <a:xfrm>
              <a:off x="1819568" y="2008429"/>
              <a:ext cx="13794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Make it relatable!</a:t>
              </a:r>
              <a:endPara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8" name="Google Shape;1418;g3a2a31982c5_0_1478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science communication?</a:t>
            </a:r>
            <a:endParaRPr b="1" sz="2400"/>
          </a:p>
        </p:txBody>
      </p:sp>
      <p:grpSp>
        <p:nvGrpSpPr>
          <p:cNvPr id="1419" name="Google Shape;1419;g3a2a31982c5_0_1478"/>
          <p:cNvGrpSpPr/>
          <p:nvPr/>
        </p:nvGrpSpPr>
        <p:grpSpPr>
          <a:xfrm>
            <a:off x="3484560" y="1472400"/>
            <a:ext cx="5067994" cy="4063576"/>
            <a:chOff x="3484560" y="1472400"/>
            <a:chExt cx="5067994" cy="4063576"/>
          </a:xfrm>
        </p:grpSpPr>
        <p:pic>
          <p:nvPicPr>
            <p:cNvPr id="1420" name="Google Shape;1420;g3a2a31982c5_0_147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6425451" y="2688585"/>
              <a:ext cx="2127103" cy="2847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1" name="Google Shape;1421;g3a2a31982c5_0_1478"/>
            <p:cNvPicPr preferRelativeResize="0"/>
            <p:nvPr/>
          </p:nvPicPr>
          <p:blipFill rotWithShape="1">
            <a:blip r:embed="rId4">
              <a:alphaModFix/>
            </a:blip>
            <a:srcRect b="20961" l="0" r="58249" t="21656"/>
            <a:stretch/>
          </p:blipFill>
          <p:spPr>
            <a:xfrm>
              <a:off x="3484560" y="1472400"/>
              <a:ext cx="3719803" cy="29595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2" name="Google Shape;1422;g3a2a31982c5_0_1478"/>
            <p:cNvSpPr/>
            <p:nvPr/>
          </p:nvSpPr>
          <p:spPr>
            <a:xfrm>
              <a:off x="3873778" y="2008429"/>
              <a:ext cx="2808300" cy="15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Remember you are not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communicating as a researcher to other researchers.</a:t>
              </a:r>
              <a:endParaRPr/>
            </a:p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 only include examples and anecdotes that are relatable to your target audience! </a:t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g3a2a31982c5_0_1491"/>
          <p:cNvSpPr/>
          <p:nvPr/>
        </p:nvSpPr>
        <p:spPr>
          <a:xfrm>
            <a:off x="315460" y="961039"/>
            <a:ext cx="84813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8" name="Google Shape;1428;g3a2a31982c5_0_149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science communication?</a:t>
            </a:r>
            <a:endParaRPr b="1" sz="2400"/>
          </a:p>
        </p:txBody>
      </p:sp>
      <p:grpSp>
        <p:nvGrpSpPr>
          <p:cNvPr id="1429" name="Google Shape;1429;g3a2a31982c5_0_1491"/>
          <p:cNvGrpSpPr/>
          <p:nvPr/>
        </p:nvGrpSpPr>
        <p:grpSpPr>
          <a:xfrm>
            <a:off x="2818785" y="118517"/>
            <a:ext cx="5961791" cy="3990061"/>
            <a:chOff x="2818785" y="118517"/>
            <a:chExt cx="5961791" cy="3990061"/>
          </a:xfrm>
        </p:grpSpPr>
        <p:pic>
          <p:nvPicPr>
            <p:cNvPr id="1430" name="Google Shape;1430;g3a2a31982c5_0_1491"/>
            <p:cNvPicPr preferRelativeResize="0"/>
            <p:nvPr/>
          </p:nvPicPr>
          <p:blipFill rotWithShape="1">
            <a:blip r:embed="rId3">
              <a:alphaModFix/>
            </a:blip>
            <a:srcRect b="47371" l="0" r="7697" t="0"/>
            <a:stretch/>
          </p:blipFill>
          <p:spPr>
            <a:xfrm>
              <a:off x="5949049" y="961039"/>
              <a:ext cx="2831528" cy="244146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31" name="Google Shape;1431;g3a2a31982c5_0_1491"/>
            <p:cNvGrpSpPr/>
            <p:nvPr/>
          </p:nvGrpSpPr>
          <p:grpSpPr>
            <a:xfrm rot="1174138">
              <a:off x="3192628" y="670393"/>
              <a:ext cx="3793147" cy="2886309"/>
              <a:chOff x="2694966" y="514025"/>
              <a:chExt cx="3287995" cy="2702017"/>
            </a:xfrm>
          </p:grpSpPr>
          <p:pic>
            <p:nvPicPr>
              <p:cNvPr id="1432" name="Google Shape;1432;g3a2a31982c5_0_1491"/>
              <p:cNvPicPr preferRelativeResize="0"/>
              <p:nvPr/>
            </p:nvPicPr>
            <p:blipFill rotWithShape="1">
              <a:blip r:embed="rId4">
                <a:alphaModFix/>
              </a:blip>
              <a:srcRect b="20961" l="0" r="58249" t="21656"/>
              <a:stretch/>
            </p:blipFill>
            <p:spPr>
              <a:xfrm flipH="1" rot="10800000">
                <a:off x="2694966" y="514025"/>
                <a:ext cx="3287995" cy="270201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33" name="Google Shape;1433;g3a2a31982c5_0_1491"/>
              <p:cNvSpPr txBox="1"/>
              <p:nvPr/>
            </p:nvSpPr>
            <p:spPr>
              <a:xfrm rot="-1174454">
                <a:off x="3048493" y="1263972"/>
                <a:ext cx="2280706" cy="1292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Remember that because </a:t>
                </a:r>
                <a:b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science communication aims for inclusivity, it can be difficult for the audience to decide what is reliable information  </a:t>
                </a:r>
                <a:endParaRPr b="0" i="0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1434" name="Google Shape;1434;g3a2a31982c5_0_14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>
            <a:off x="1497099" y="1006453"/>
            <a:ext cx="970229" cy="245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5" name="Google Shape;1435;g3a2a31982c5_0_149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395665" y="889650"/>
            <a:ext cx="1292430" cy="247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6" name="Google Shape;1436;g3a2a31982c5_0_149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35205" y="945060"/>
            <a:ext cx="839427" cy="991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7" name="Google Shape;1437;g3a2a31982c5_0_1491"/>
          <p:cNvGrpSpPr/>
          <p:nvPr/>
        </p:nvGrpSpPr>
        <p:grpSpPr>
          <a:xfrm>
            <a:off x="315459" y="3040947"/>
            <a:ext cx="4554100" cy="3425258"/>
            <a:chOff x="315459" y="3040947"/>
            <a:chExt cx="4554100" cy="3425258"/>
          </a:xfrm>
        </p:grpSpPr>
        <p:sp>
          <p:nvSpPr>
            <p:cNvPr id="1438" name="Google Shape;1438;g3a2a31982c5_0_1491"/>
            <p:cNvSpPr/>
            <p:nvPr/>
          </p:nvSpPr>
          <p:spPr>
            <a:xfrm>
              <a:off x="315460" y="3512212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39" name="Google Shape;1439;g3a2a31982c5_0_1491"/>
            <p:cNvPicPr preferRelativeResize="0"/>
            <p:nvPr/>
          </p:nvPicPr>
          <p:blipFill rotWithShape="1">
            <a:blip r:embed="rId8">
              <a:alphaModFix/>
            </a:blip>
            <a:srcRect b="43836" l="18692" r="0" t="0"/>
            <a:stretch/>
          </p:blipFill>
          <p:spPr>
            <a:xfrm>
              <a:off x="315459" y="3512211"/>
              <a:ext cx="2379506" cy="2410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0" name="Google Shape;1440;g3a2a31982c5_0_1491"/>
            <p:cNvPicPr preferRelativeResize="0"/>
            <p:nvPr/>
          </p:nvPicPr>
          <p:blipFill rotWithShape="1">
            <a:blip r:embed="rId4">
              <a:alphaModFix/>
            </a:blip>
            <a:srcRect b="20961" l="0" r="58249" t="21656"/>
            <a:stretch/>
          </p:blipFill>
          <p:spPr>
            <a:xfrm rot="9872700">
              <a:off x="1312417" y="3427746"/>
              <a:ext cx="3262823" cy="26516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1" name="Google Shape;1441;g3a2a31982c5_0_1491"/>
            <p:cNvSpPr txBox="1"/>
            <p:nvPr/>
          </p:nvSpPr>
          <p:spPr>
            <a:xfrm>
              <a:off x="1705825" y="3996223"/>
              <a:ext cx="2510400" cy="16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If you are </a:t>
              </a:r>
              <a:r>
                <a:rPr b="0" i="1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doing </a:t>
              </a:r>
              <a:br>
                <a:rPr b="0" i="1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science communication, be sure to support your points with accessible data and/or supporting information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42" name="Google Shape;1442;g3a2a31982c5_0_1491"/>
          <p:cNvGrpSpPr/>
          <p:nvPr/>
        </p:nvGrpSpPr>
        <p:grpSpPr>
          <a:xfrm>
            <a:off x="4132372" y="2812254"/>
            <a:ext cx="4614178" cy="3839007"/>
            <a:chOff x="4132372" y="2812254"/>
            <a:chExt cx="4614178" cy="3839007"/>
          </a:xfrm>
        </p:grpSpPr>
        <p:sp>
          <p:nvSpPr>
            <p:cNvPr id="1443" name="Google Shape;1443;g3a2a31982c5_0_1491"/>
            <p:cNvSpPr/>
            <p:nvPr/>
          </p:nvSpPr>
          <p:spPr>
            <a:xfrm>
              <a:off x="4566950" y="3512212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4" name="Google Shape;1444;g3a2a31982c5_0_1491"/>
            <p:cNvPicPr preferRelativeResize="0"/>
            <p:nvPr/>
          </p:nvPicPr>
          <p:blipFill rotWithShape="1">
            <a:blip r:embed="rId9">
              <a:alphaModFix/>
            </a:blip>
            <a:srcRect b="52201" l="28299" r="0" t="0"/>
            <a:stretch/>
          </p:blipFill>
          <p:spPr>
            <a:xfrm flipH="1">
              <a:off x="7012575" y="3512212"/>
              <a:ext cx="1733975" cy="24105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45" name="Google Shape;1445;g3a2a31982c5_0_1491"/>
            <p:cNvGrpSpPr/>
            <p:nvPr/>
          </p:nvGrpSpPr>
          <p:grpSpPr>
            <a:xfrm rot="1416247">
              <a:off x="4535809" y="3372508"/>
              <a:ext cx="3366394" cy="2718500"/>
              <a:chOff x="3187752" y="3795016"/>
              <a:chExt cx="3366518" cy="2718600"/>
            </a:xfrm>
          </p:grpSpPr>
          <p:pic>
            <p:nvPicPr>
              <p:cNvPr id="1446" name="Google Shape;1446;g3a2a31982c5_0_1491"/>
              <p:cNvPicPr preferRelativeResize="0"/>
              <p:nvPr/>
            </p:nvPicPr>
            <p:blipFill rotWithShape="1">
              <a:blip r:embed="rId4">
                <a:alphaModFix/>
              </a:blip>
              <a:srcRect b="20961" l="0" r="58249" t="21656"/>
              <a:stretch/>
            </p:blipFill>
            <p:spPr>
              <a:xfrm flipH="1" rot="10800000">
                <a:off x="3187752" y="3795016"/>
                <a:ext cx="3366518" cy="2718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447" name="Google Shape;1447;g3a2a31982c5_0_1491"/>
              <p:cNvSpPr txBox="1"/>
              <p:nvPr/>
            </p:nvSpPr>
            <p:spPr>
              <a:xfrm rot="-1416288">
                <a:off x="3533584" y="4405263"/>
                <a:ext cx="2483605" cy="16392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If you are </a:t>
                </a:r>
                <a:r>
                  <a:rPr b="0" i="1" lang="en-US" sz="14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viewing </a:t>
                </a:r>
                <a:br>
                  <a:rPr b="0" i="1" lang="en-US" sz="14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</a:b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science communication, </a:t>
                </a:r>
                <a:endParaRPr/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put your researcher hat on to determine if the communicator is </a:t>
                </a:r>
                <a:endParaRPr/>
              </a:p>
              <a:p>
                <a:pPr indent="0" lvl="0" marL="0" marR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       supporting their points</a:t>
                </a:r>
                <a:endParaRPr b="0" i="0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on a stage&#10;&#10;Description automatically generated with low confidence" id="1452" name="Google Shape;1452;g3a2a31982c5_0_15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9036"/>
            <a:ext cx="9144000" cy="5144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453" name="Google Shape;1453;g3a2a31982c5_0_15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3a2a31982c5_0_1666"/>
          <p:cNvSpPr/>
          <p:nvPr/>
        </p:nvSpPr>
        <p:spPr>
          <a:xfrm>
            <a:off x="4572000" y="3488548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9" name="Google Shape;1459;g3a2a31982c5_0_1666"/>
          <p:cNvSpPr/>
          <p:nvPr/>
        </p:nvSpPr>
        <p:spPr>
          <a:xfrm>
            <a:off x="280932" y="3488548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g3a2a31982c5_0_1666"/>
          <p:cNvSpPr/>
          <p:nvPr/>
        </p:nvSpPr>
        <p:spPr>
          <a:xfrm>
            <a:off x="4572000" y="927436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g3a2a31982c5_0_1666"/>
          <p:cNvSpPr/>
          <p:nvPr/>
        </p:nvSpPr>
        <p:spPr>
          <a:xfrm>
            <a:off x="280932" y="927436"/>
            <a:ext cx="4179600" cy="2451600"/>
          </a:xfrm>
          <a:prstGeom prst="rect">
            <a:avLst/>
          </a:prstGeom>
          <a:solidFill>
            <a:srgbClr val="F2C9F0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2" name="Google Shape;1462;g3a2a31982c5_0_1666"/>
          <p:cNvPicPr preferRelativeResize="0"/>
          <p:nvPr/>
        </p:nvPicPr>
        <p:blipFill rotWithShape="1">
          <a:blip r:embed="rId3">
            <a:alphaModFix/>
          </a:blip>
          <a:srcRect b="20961" l="0" r="58249" t="21656"/>
          <a:stretch/>
        </p:blipFill>
        <p:spPr>
          <a:xfrm flipH="1">
            <a:off x="1787001" y="910325"/>
            <a:ext cx="2692546" cy="208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g3a2a31982c5_0_1666"/>
          <p:cNvSpPr txBox="1"/>
          <p:nvPr/>
        </p:nvSpPr>
        <p:spPr>
          <a:xfrm>
            <a:off x="2035954" y="1260391"/>
            <a:ext cx="23763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addition, funders and journals are increasingly focusing on things like open access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4" name="Google Shape;1464;g3a2a31982c5_0_1666"/>
          <p:cNvPicPr preferRelativeResize="0"/>
          <p:nvPr/>
        </p:nvPicPr>
        <p:blipFill rotWithShape="1">
          <a:blip r:embed="rId3">
            <a:alphaModFix/>
          </a:blip>
          <a:srcRect b="20961" l="0" r="58249" t="21656"/>
          <a:stretch/>
        </p:blipFill>
        <p:spPr>
          <a:xfrm rot="8674562">
            <a:off x="5800136" y="3203415"/>
            <a:ext cx="2906788" cy="2983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5" name="Google Shape;1465;g3a2a31982c5_0_1666"/>
          <p:cNvPicPr preferRelativeResize="0"/>
          <p:nvPr/>
        </p:nvPicPr>
        <p:blipFill rotWithShape="1">
          <a:blip r:embed="rId4">
            <a:alphaModFix/>
          </a:blip>
          <a:srcRect b="51637" l="0" r="0" t="0"/>
          <a:stretch/>
        </p:blipFill>
        <p:spPr>
          <a:xfrm>
            <a:off x="4356341" y="3554795"/>
            <a:ext cx="1838721" cy="2354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6" name="Google Shape;1466;g3a2a31982c5_0_1666"/>
          <p:cNvSpPr txBox="1"/>
          <p:nvPr>
            <p:ph idx="1" type="body"/>
          </p:nvPr>
        </p:nvSpPr>
        <p:spPr>
          <a:xfrm>
            <a:off x="6306530" y="3999693"/>
            <a:ext cx="21375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>
                <a:solidFill>
                  <a:srgbClr val="000000"/>
                </a:solidFill>
              </a:rPr>
              <a:t>For example, it influences your access to knowledge, and how that knowledge is used to make decisions that impact you</a:t>
            </a:r>
            <a:endParaRPr b="1" sz="1400">
              <a:solidFill>
                <a:srgbClr val="000000"/>
              </a:solidFill>
            </a:endParaRPr>
          </a:p>
        </p:txBody>
      </p:sp>
      <p:pic>
        <p:nvPicPr>
          <p:cNvPr id="1467" name="Google Shape;1467;g3a2a31982c5_0_1666"/>
          <p:cNvPicPr preferRelativeResize="0"/>
          <p:nvPr/>
        </p:nvPicPr>
        <p:blipFill rotWithShape="1">
          <a:blip r:embed="rId5">
            <a:alphaModFix/>
          </a:blip>
          <a:srcRect b="47371" l="0" r="0" t="0"/>
          <a:stretch/>
        </p:blipFill>
        <p:spPr>
          <a:xfrm flipH="1">
            <a:off x="226498" y="1022925"/>
            <a:ext cx="2528131" cy="2328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8" name="Google Shape;1468;g3a2a31982c5_0_1666"/>
          <p:cNvPicPr preferRelativeResize="0"/>
          <p:nvPr/>
        </p:nvPicPr>
        <p:blipFill rotWithShape="1">
          <a:blip r:embed="rId6">
            <a:alphaModFix/>
          </a:blip>
          <a:srcRect b="46062" l="0" r="0" t="0"/>
          <a:stretch/>
        </p:blipFill>
        <p:spPr>
          <a:xfrm>
            <a:off x="6372077" y="1069815"/>
            <a:ext cx="2577168" cy="229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g3a2a31982c5_0_1666"/>
          <p:cNvPicPr preferRelativeResize="0"/>
          <p:nvPr/>
        </p:nvPicPr>
        <p:blipFill rotWithShape="1">
          <a:blip r:embed="rId7">
            <a:alphaModFix/>
          </a:blip>
          <a:srcRect b="38994" l="0" r="0" t="0"/>
          <a:stretch/>
        </p:blipFill>
        <p:spPr>
          <a:xfrm>
            <a:off x="2386976" y="3568122"/>
            <a:ext cx="2298468" cy="2328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0" name="Google Shape;1470;g3a2a31982c5_0_1666"/>
          <p:cNvGrpSpPr/>
          <p:nvPr/>
        </p:nvGrpSpPr>
        <p:grpSpPr>
          <a:xfrm>
            <a:off x="4430246" y="618275"/>
            <a:ext cx="3477350" cy="3011277"/>
            <a:chOff x="4430246" y="618275"/>
            <a:chExt cx="3477350" cy="3011277"/>
          </a:xfrm>
        </p:grpSpPr>
        <p:pic>
          <p:nvPicPr>
            <p:cNvPr id="1471" name="Google Shape;1471;g3a2a31982c5_0_1666"/>
            <p:cNvPicPr preferRelativeResize="0"/>
            <p:nvPr/>
          </p:nvPicPr>
          <p:blipFill rotWithShape="1">
            <a:blip r:embed="rId3">
              <a:alphaModFix/>
            </a:blip>
            <a:srcRect b="22124" l="0" r="58249" t="23072"/>
            <a:stretch/>
          </p:blipFill>
          <p:spPr>
            <a:xfrm flipH="1" rot="-9344402">
              <a:off x="4709742" y="1130052"/>
              <a:ext cx="2918359" cy="19877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2" name="Google Shape;1472;g3a2a31982c5_0_1666"/>
            <p:cNvSpPr txBox="1"/>
            <p:nvPr/>
          </p:nvSpPr>
          <p:spPr>
            <a:xfrm>
              <a:off x="5107991" y="1401225"/>
              <a:ext cx="1809000" cy="139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So, if you continue with research, it’s important to be aware of what is involved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73" name="Google Shape;1473;g3a2a31982c5_0_1666"/>
          <p:cNvPicPr preferRelativeResize="0"/>
          <p:nvPr/>
        </p:nvPicPr>
        <p:blipFill rotWithShape="1">
          <a:blip r:embed="rId3">
            <a:alphaModFix/>
          </a:blip>
          <a:srcRect b="20961" l="0" r="58249" t="21656"/>
          <a:stretch/>
        </p:blipFill>
        <p:spPr>
          <a:xfrm>
            <a:off x="280931" y="3410940"/>
            <a:ext cx="2798246" cy="2306159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g3a2a31982c5_0_1666"/>
          <p:cNvSpPr txBox="1"/>
          <p:nvPr/>
        </p:nvSpPr>
        <p:spPr>
          <a:xfrm>
            <a:off x="476371" y="3818315"/>
            <a:ext cx="22986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even if you never</a:t>
            </a:r>
            <a:b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0" i="0" lang="en-US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 research again, open research is important to you as a member of the public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g3a2a31982c5_0_1666"/>
          <p:cNvSpPr txBox="1"/>
          <p:nvPr/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Why is open knowledge dissemination important?</a:t>
            </a:r>
            <a:endParaRPr b="1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6" name="Google Shape;1476;g3a2a31982c5_0_166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d7c5b07514_1_31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are some of the challenges of traditional knowledge dissemination?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578" name="Google Shape;578;gd7c5b07514_1_31"/>
          <p:cNvGrpSpPr/>
          <p:nvPr/>
        </p:nvGrpSpPr>
        <p:grpSpPr>
          <a:xfrm>
            <a:off x="525868" y="1406184"/>
            <a:ext cx="8065532" cy="3979416"/>
            <a:chOff x="525868" y="1406184"/>
            <a:chExt cx="8065532" cy="3979416"/>
          </a:xfrm>
        </p:grpSpPr>
        <p:sp>
          <p:nvSpPr>
            <p:cNvPr id="579" name="Google Shape;579;gd7c5b07514_1_31"/>
            <p:cNvSpPr/>
            <p:nvPr/>
          </p:nvSpPr>
          <p:spPr>
            <a:xfrm>
              <a:off x="552600" y="1472400"/>
              <a:ext cx="8038800" cy="39132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0" name="Google Shape;580;gd7c5b07514_1_31"/>
            <p:cNvPicPr preferRelativeResize="0"/>
            <p:nvPr/>
          </p:nvPicPr>
          <p:blipFill rotWithShape="1">
            <a:blip r:embed="rId3">
              <a:alphaModFix/>
            </a:blip>
            <a:srcRect b="3101" l="0" r="0" t="-1"/>
            <a:stretch/>
          </p:blipFill>
          <p:spPr>
            <a:xfrm>
              <a:off x="525868" y="2210295"/>
              <a:ext cx="1631505" cy="31407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gd7c5b07514_1_31"/>
            <p:cNvPicPr preferRelativeResize="0"/>
            <p:nvPr/>
          </p:nvPicPr>
          <p:blipFill rotWithShape="1">
            <a:blip r:embed="rId4">
              <a:alphaModFix/>
            </a:blip>
            <a:srcRect b="21949" l="0" r="58249" t="23174"/>
            <a:stretch/>
          </p:blipFill>
          <p:spPr>
            <a:xfrm flipH="1">
              <a:off x="1504263" y="1406184"/>
              <a:ext cx="3185678" cy="2538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2" name="Google Shape;582;gd7c5b07514_1_31"/>
            <p:cNvSpPr txBox="1"/>
            <p:nvPr/>
          </p:nvSpPr>
          <p:spPr>
            <a:xfrm>
              <a:off x="1861291" y="1807226"/>
              <a:ext cx="2660966" cy="1526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Another problem is that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the traditional processes may be biased toward publishing novel, exciting, and/or ‘significant’ results 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3" name="Google Shape;583;gd7c5b07514_1_31"/>
          <p:cNvGrpSpPr/>
          <p:nvPr/>
        </p:nvGrpSpPr>
        <p:grpSpPr>
          <a:xfrm>
            <a:off x="1798227" y="3637940"/>
            <a:ext cx="2390625" cy="1764929"/>
            <a:chOff x="1798227" y="3637940"/>
            <a:chExt cx="2390625" cy="1764929"/>
          </a:xfrm>
        </p:grpSpPr>
        <p:pic>
          <p:nvPicPr>
            <p:cNvPr id="584" name="Google Shape;584;gd7c5b07514_1_31"/>
            <p:cNvPicPr preferRelativeResize="0"/>
            <p:nvPr/>
          </p:nvPicPr>
          <p:blipFill rotWithShape="1">
            <a:blip r:embed="rId4">
              <a:alphaModFix/>
            </a:blip>
            <a:srcRect b="21949" l="0" r="58249" t="23174"/>
            <a:stretch/>
          </p:blipFill>
          <p:spPr>
            <a:xfrm rot="10800000">
              <a:off x="1798227" y="3637940"/>
              <a:ext cx="2390625" cy="176492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5" name="Google Shape;585;gd7c5b07514_1_31"/>
            <p:cNvSpPr txBox="1"/>
            <p:nvPr/>
          </p:nvSpPr>
          <p:spPr>
            <a:xfrm>
              <a:off x="2075174" y="3991586"/>
              <a:ext cx="1897639" cy="12269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375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This is a phenomenon known as the “file drawer problem”</a:t>
              </a:r>
              <a:endPara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86" name="Google Shape;586;gd7c5b07514_1_31"/>
          <p:cNvGrpSpPr/>
          <p:nvPr/>
        </p:nvGrpSpPr>
        <p:grpSpPr>
          <a:xfrm>
            <a:off x="4482923" y="1490710"/>
            <a:ext cx="4216496" cy="3876580"/>
            <a:chOff x="4482923" y="1490710"/>
            <a:chExt cx="4216496" cy="3876580"/>
          </a:xfrm>
        </p:grpSpPr>
        <p:pic>
          <p:nvPicPr>
            <p:cNvPr id="587" name="Google Shape;587;gd7c5b07514_1_31"/>
            <p:cNvPicPr preferRelativeResize="0"/>
            <p:nvPr/>
          </p:nvPicPr>
          <p:blipFill rotWithShape="1">
            <a:blip r:embed="rId5">
              <a:alphaModFix/>
            </a:blip>
            <a:srcRect b="3148" l="0" r="0" t="0"/>
            <a:stretch/>
          </p:blipFill>
          <p:spPr>
            <a:xfrm flipH="1">
              <a:off x="6550366" y="1490710"/>
              <a:ext cx="2149053" cy="38765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gd7c5b07514_1_31"/>
            <p:cNvPicPr preferRelativeResize="0"/>
            <p:nvPr/>
          </p:nvPicPr>
          <p:blipFill rotWithShape="1">
            <a:blip r:embed="rId4">
              <a:alphaModFix/>
            </a:blip>
            <a:srcRect b="20196" l="0" r="58249" t="22509"/>
            <a:stretch/>
          </p:blipFill>
          <p:spPr>
            <a:xfrm flipH="1" rot="10800000">
              <a:off x="4482923" y="1981673"/>
              <a:ext cx="3288845" cy="25387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9" name="Google Shape;589;gd7c5b07514_1_31"/>
            <p:cNvSpPr txBox="1"/>
            <p:nvPr/>
          </p:nvSpPr>
          <p:spPr>
            <a:xfrm>
              <a:off x="4932618" y="2610245"/>
              <a:ext cx="2215276" cy="1561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 means that only 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some findings are available, which can bias our understanding and means we only have an incomplete picture </a:t>
              </a:r>
              <a:endPara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, venn diagram&#10;&#10;Description automatically generated" id="1481" name="Google Shape;1481;g3a2a31982c5_0_16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200" y="1555200"/>
            <a:ext cx="3747600" cy="37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2" name="Google Shape;1482;g3a2a31982c5_0_1688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lang="en-US" sz="2400"/>
              <a:t>Module 6 – </a:t>
            </a:r>
            <a:r>
              <a:rPr b="1" lang="en-US" sz="2400"/>
              <a:t>Knowledge Dissemination</a:t>
            </a:r>
            <a:endParaRPr sz="2400"/>
          </a:p>
        </p:txBody>
      </p:sp>
      <p:sp>
        <p:nvSpPr>
          <p:cNvPr id="1483" name="Google Shape;1483;g3a2a31982c5_0_1688"/>
          <p:cNvSpPr txBox="1"/>
          <p:nvPr/>
        </p:nvSpPr>
        <p:spPr>
          <a:xfrm>
            <a:off x="2693120" y="1555200"/>
            <a:ext cx="3697500" cy="649200"/>
          </a:xfrm>
          <a:prstGeom prst="rect">
            <a:avLst/>
          </a:prstGeom>
          <a:noFill/>
          <a:ln>
            <a:noFill/>
          </a:ln>
          <a:effectLst>
            <a:outerShdw blurRad="165100" sx="103000" rotWithShape="0" algn="tl" dir="2700000" dist="38100" sy="103000">
              <a:srgbClr val="000000">
                <a:alpha val="24310"/>
              </a:srgbClr>
            </a:outerShdw>
          </a:effectLst>
        </p:spPr>
        <p:txBody>
          <a:bodyPr anchorCtr="0" anchor="t" bIns="108000" lIns="108000" spcFirstLastPara="1" rIns="108000" wrap="square" tIns="108000">
            <a:spAutoFit/>
          </a:bodyPr>
          <a:lstStyle/>
          <a:p>
            <a:pPr indent="0" lvl="0" marL="0" marR="0" rtl="0" algn="l">
              <a:lnSpc>
                <a:spcPct val="1076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Citizen Science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84" name="Google Shape;1484;g3a2a31982c5_0_1688"/>
          <p:cNvGrpSpPr/>
          <p:nvPr/>
        </p:nvGrpSpPr>
        <p:grpSpPr>
          <a:xfrm>
            <a:off x="2774278" y="4194804"/>
            <a:ext cx="843364" cy="1108200"/>
            <a:chOff x="2774278" y="4194804"/>
            <a:chExt cx="843364" cy="1108200"/>
          </a:xfrm>
        </p:grpSpPr>
        <p:sp>
          <p:nvSpPr>
            <p:cNvPr id="1485" name="Google Shape;1485;g3a2a31982c5_0_1688"/>
            <p:cNvSpPr/>
            <p:nvPr/>
          </p:nvSpPr>
          <p:spPr>
            <a:xfrm>
              <a:off x="2822042" y="4264874"/>
              <a:ext cx="795600" cy="893400"/>
            </a:xfrm>
            <a:prstGeom prst="ellipse">
              <a:avLst/>
            </a:prstGeom>
            <a:solidFill>
              <a:schemeClr val="accent6"/>
            </a:solidFill>
            <a:ln cap="flat" cmpd="sng" w="25400">
              <a:solidFill>
                <a:schemeClr val="accent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g3a2a31982c5_0_1688"/>
            <p:cNvSpPr txBox="1"/>
            <p:nvPr/>
          </p:nvSpPr>
          <p:spPr>
            <a:xfrm>
              <a:off x="2774278" y="4194804"/>
              <a:ext cx="7953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66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</a:t>
              </a:r>
              <a:endPara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g3a2a31982c5_0_1697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is citizen science?</a:t>
            </a:r>
            <a:endParaRPr b="1" sz="2400"/>
          </a:p>
        </p:txBody>
      </p:sp>
      <p:grpSp>
        <p:nvGrpSpPr>
          <p:cNvPr id="1492" name="Google Shape;1492;g3a2a31982c5_0_1697"/>
          <p:cNvGrpSpPr/>
          <p:nvPr/>
        </p:nvGrpSpPr>
        <p:grpSpPr>
          <a:xfrm>
            <a:off x="48775" y="1199550"/>
            <a:ext cx="3813850" cy="4015799"/>
            <a:chOff x="-23762" y="857675"/>
            <a:chExt cx="3813850" cy="4015799"/>
          </a:xfrm>
        </p:grpSpPr>
        <p:pic>
          <p:nvPicPr>
            <p:cNvPr id="1493" name="Google Shape;1493;g3a2a31982c5_0_1697"/>
            <p:cNvPicPr preferRelativeResize="0"/>
            <p:nvPr/>
          </p:nvPicPr>
          <p:blipFill rotWithShape="1">
            <a:blip r:embed="rId3">
              <a:alphaModFix/>
            </a:blip>
            <a:srcRect b="22245" l="0" r="58461" t="0"/>
            <a:stretch/>
          </p:blipFill>
          <p:spPr>
            <a:xfrm>
              <a:off x="-23762" y="857675"/>
              <a:ext cx="3813850" cy="4015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4" name="Google Shape;1494;g3a2a31982c5_0_1697"/>
            <p:cNvSpPr txBox="1"/>
            <p:nvPr/>
          </p:nvSpPr>
          <p:spPr>
            <a:xfrm>
              <a:off x="500913" y="2470387"/>
              <a:ext cx="27645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What is citizen science?</a:t>
              </a:r>
              <a:endParaRPr b="0" i="0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495" name="Google Shape;1495;g3a2a31982c5_0_1697"/>
          <p:cNvPicPr preferRelativeResize="0"/>
          <p:nvPr/>
        </p:nvPicPr>
        <p:blipFill rotWithShape="1">
          <a:blip r:embed="rId3">
            <a:alphaModFix/>
          </a:blip>
          <a:srcRect b="27692" l="44336" r="0" t="13811"/>
          <a:stretch/>
        </p:blipFill>
        <p:spPr>
          <a:xfrm>
            <a:off x="4033213" y="765225"/>
            <a:ext cx="5110776" cy="302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g3a2a31982c5_0_1697"/>
          <p:cNvPicPr preferRelativeResize="0"/>
          <p:nvPr/>
        </p:nvPicPr>
        <p:blipFill rotWithShape="1">
          <a:blip r:embed="rId3">
            <a:alphaModFix/>
          </a:blip>
          <a:srcRect b="22244" l="44336" r="0" t="52718"/>
          <a:stretch/>
        </p:blipFill>
        <p:spPr>
          <a:xfrm>
            <a:off x="4033213" y="3786374"/>
            <a:ext cx="5110776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g3a2a31982c5_0_1697"/>
          <p:cNvSpPr txBox="1"/>
          <p:nvPr/>
        </p:nvSpPr>
        <p:spPr>
          <a:xfrm>
            <a:off x="4234688" y="1003875"/>
            <a:ext cx="6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8" name="Google Shape;1498;g3a2a31982c5_0_1697"/>
          <p:cNvSpPr txBox="1"/>
          <p:nvPr/>
        </p:nvSpPr>
        <p:spPr>
          <a:xfrm>
            <a:off x="4239738" y="2044950"/>
            <a:ext cx="6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9" name="Google Shape;1499;g3a2a31982c5_0_1697"/>
          <p:cNvSpPr txBox="1"/>
          <p:nvPr/>
        </p:nvSpPr>
        <p:spPr>
          <a:xfrm>
            <a:off x="4234688" y="3015625"/>
            <a:ext cx="6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0" name="Google Shape;1500;g3a2a31982c5_0_1697"/>
          <p:cNvSpPr txBox="1"/>
          <p:nvPr/>
        </p:nvSpPr>
        <p:spPr>
          <a:xfrm>
            <a:off x="4239738" y="4001800"/>
            <a:ext cx="6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1" name="Google Shape;1501;g3a2a31982c5_0_1697"/>
          <p:cNvSpPr txBox="1"/>
          <p:nvPr/>
        </p:nvSpPr>
        <p:spPr>
          <a:xfrm>
            <a:off x="4969763" y="939100"/>
            <a:ext cx="381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an open and inclusive approach to conducting research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2" name="Google Shape;1502;g3a2a31982c5_0_1697"/>
          <p:cNvSpPr txBox="1"/>
          <p:nvPr/>
        </p:nvSpPr>
        <p:spPr>
          <a:xfrm>
            <a:off x="4969763" y="1797225"/>
            <a:ext cx="381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involves input from the public in the research process as observers, identifying images, or providing or analysing data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3" name="Google Shape;1503;g3a2a31982c5_0_1697"/>
          <p:cNvSpPr txBox="1"/>
          <p:nvPr/>
        </p:nvSpPr>
        <p:spPr>
          <a:xfrm>
            <a:off x="4969763" y="2899650"/>
            <a:ext cx="381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an aim of open research because open research works towards inclusivity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4" name="Google Shape;1504;g3a2a31982c5_0_1697"/>
          <p:cNvSpPr txBox="1"/>
          <p:nvPr/>
        </p:nvSpPr>
        <p:spPr>
          <a:xfrm>
            <a:off x="4969763" y="3877425"/>
            <a:ext cx="381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also an enabler of open research because including the public in research increases its openness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5" name="Google Shape;1505;g3a2a31982c5_0_1697"/>
          <p:cNvPicPr preferRelativeResize="0"/>
          <p:nvPr/>
        </p:nvPicPr>
        <p:blipFill rotWithShape="1">
          <a:blip r:embed="rId3">
            <a:alphaModFix/>
          </a:blip>
          <a:srcRect b="22244" l="44336" r="0" t="52718"/>
          <a:stretch/>
        </p:blipFill>
        <p:spPr>
          <a:xfrm>
            <a:off x="4033213" y="4799774"/>
            <a:ext cx="5110776" cy="12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g3a2a31982c5_0_1697"/>
          <p:cNvSpPr txBox="1"/>
          <p:nvPr/>
        </p:nvSpPr>
        <p:spPr>
          <a:xfrm>
            <a:off x="4239738" y="5015200"/>
            <a:ext cx="664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b="1" i="0" sz="18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7" name="Google Shape;1507;g3a2a31982c5_0_1697"/>
          <p:cNvSpPr txBox="1"/>
          <p:nvPr/>
        </p:nvSpPr>
        <p:spPr>
          <a:xfrm>
            <a:off x="4969763" y="4860200"/>
            <a:ext cx="3813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It is not simply having members of the public involved as participants, they are instead active research partners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3a2a31982c5_0_1717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Benefits of Citizen Science</a:t>
            </a:r>
            <a:endParaRPr b="1" sz="2400"/>
          </a:p>
        </p:txBody>
      </p:sp>
      <p:grpSp>
        <p:nvGrpSpPr>
          <p:cNvPr id="1513" name="Google Shape;1513;g3a2a31982c5_0_1717"/>
          <p:cNvGrpSpPr/>
          <p:nvPr/>
        </p:nvGrpSpPr>
        <p:grpSpPr>
          <a:xfrm>
            <a:off x="226945" y="809470"/>
            <a:ext cx="4233587" cy="2728960"/>
            <a:chOff x="226945" y="809470"/>
            <a:chExt cx="4233587" cy="2728960"/>
          </a:xfrm>
        </p:grpSpPr>
        <p:sp>
          <p:nvSpPr>
            <p:cNvPr id="1514" name="Google Shape;1514;g3a2a31982c5_0_1717"/>
            <p:cNvSpPr/>
            <p:nvPr/>
          </p:nvSpPr>
          <p:spPr>
            <a:xfrm>
              <a:off x="280932" y="927436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15" name="Google Shape;1515;g3a2a31982c5_0_1717"/>
            <p:cNvPicPr preferRelativeResize="0"/>
            <p:nvPr/>
          </p:nvPicPr>
          <p:blipFill rotWithShape="1">
            <a:blip r:embed="rId3">
              <a:alphaModFix/>
            </a:blip>
            <a:srcRect b="19565" l="0" r="58249" t="21906"/>
            <a:stretch/>
          </p:blipFill>
          <p:spPr>
            <a:xfrm flipH="1">
              <a:off x="1031889" y="809470"/>
              <a:ext cx="2648198" cy="21466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g3a2a31982c5_0_17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6945" y="1396888"/>
              <a:ext cx="1537956" cy="2141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7" name="Google Shape;1517;g3a2a31982c5_0_1717"/>
            <p:cNvSpPr txBox="1"/>
            <p:nvPr/>
          </p:nvSpPr>
          <p:spPr>
            <a:xfrm>
              <a:off x="1347567" y="1168678"/>
              <a:ext cx="2084100" cy="11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 promotes research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that is conducted for the people and by the people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18" name="Google Shape;1518;g3a2a31982c5_0_1717"/>
          <p:cNvGrpSpPr/>
          <p:nvPr/>
        </p:nvGrpSpPr>
        <p:grpSpPr>
          <a:xfrm>
            <a:off x="4572000" y="857438"/>
            <a:ext cx="4179600" cy="2521598"/>
            <a:chOff x="4572000" y="857438"/>
            <a:chExt cx="4179600" cy="2521598"/>
          </a:xfrm>
        </p:grpSpPr>
        <p:sp>
          <p:nvSpPr>
            <p:cNvPr id="1519" name="Google Shape;1519;g3a2a31982c5_0_1717"/>
            <p:cNvSpPr/>
            <p:nvPr/>
          </p:nvSpPr>
          <p:spPr>
            <a:xfrm>
              <a:off x="4572000" y="927436"/>
              <a:ext cx="41796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0" name="Google Shape;1520;g3a2a31982c5_0_1717"/>
            <p:cNvPicPr preferRelativeResize="0"/>
            <p:nvPr/>
          </p:nvPicPr>
          <p:blipFill rotWithShape="1">
            <a:blip r:embed="rId5">
              <a:alphaModFix/>
            </a:blip>
            <a:srcRect b="47399" l="0" r="25473" t="9371"/>
            <a:stretch/>
          </p:blipFill>
          <p:spPr>
            <a:xfrm>
              <a:off x="6450450" y="935210"/>
              <a:ext cx="2296395" cy="24257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21" name="Google Shape;1521;g3a2a31982c5_0_1717"/>
            <p:cNvGrpSpPr/>
            <p:nvPr/>
          </p:nvGrpSpPr>
          <p:grpSpPr>
            <a:xfrm>
              <a:off x="5009716" y="857438"/>
              <a:ext cx="2296397" cy="2098721"/>
              <a:chOff x="4487463" y="935202"/>
              <a:chExt cx="2296397" cy="2098721"/>
            </a:xfrm>
          </p:grpSpPr>
          <p:pic>
            <p:nvPicPr>
              <p:cNvPr id="1522" name="Google Shape;1522;g3a2a31982c5_0_1717"/>
              <p:cNvPicPr preferRelativeResize="0"/>
              <p:nvPr/>
            </p:nvPicPr>
            <p:blipFill rotWithShape="1">
              <a:blip r:embed="rId3">
                <a:alphaModFix/>
              </a:blip>
              <a:srcRect b="19565" l="0" r="58249" t="21906"/>
              <a:stretch/>
            </p:blipFill>
            <p:spPr>
              <a:xfrm>
                <a:off x="4487463" y="935202"/>
                <a:ext cx="2296397" cy="209872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23" name="Google Shape;1523;g3a2a31982c5_0_1717"/>
              <p:cNvSpPr txBox="1"/>
              <p:nvPr/>
            </p:nvSpPr>
            <p:spPr>
              <a:xfrm>
                <a:off x="4642481" y="1372114"/>
                <a:ext cx="1865400" cy="89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marR="0" rtl="0" algn="ctr">
                  <a:lnSpc>
                    <a:spcPct val="115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Roboto"/>
                    <a:ea typeface="Roboto"/>
                    <a:cs typeface="Roboto"/>
                    <a:sym typeface="Roboto"/>
                  </a:rPr>
                  <a:t>It enhances public engagement in and with research</a:t>
                </a:r>
                <a:endParaRPr b="0" i="0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524" name="Google Shape;1524;g3a2a31982c5_0_1717"/>
          <p:cNvGrpSpPr/>
          <p:nvPr/>
        </p:nvGrpSpPr>
        <p:grpSpPr>
          <a:xfrm>
            <a:off x="273825" y="3360998"/>
            <a:ext cx="8481300" cy="2953306"/>
            <a:chOff x="273825" y="3360998"/>
            <a:chExt cx="8481300" cy="2953306"/>
          </a:xfrm>
        </p:grpSpPr>
        <p:sp>
          <p:nvSpPr>
            <p:cNvPr id="1525" name="Google Shape;1525;g3a2a31982c5_0_1717"/>
            <p:cNvSpPr/>
            <p:nvPr/>
          </p:nvSpPr>
          <p:spPr>
            <a:xfrm>
              <a:off x="273825" y="3497002"/>
              <a:ext cx="84813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6" name="Google Shape;1526;g3a2a31982c5_0_1717"/>
            <p:cNvPicPr preferRelativeResize="0"/>
            <p:nvPr/>
          </p:nvPicPr>
          <p:blipFill rotWithShape="1">
            <a:blip r:embed="rId6">
              <a:alphaModFix/>
            </a:blip>
            <a:srcRect b="44478" l="0" r="0" t="0"/>
            <a:stretch/>
          </p:blipFill>
          <p:spPr>
            <a:xfrm>
              <a:off x="771064" y="3436765"/>
              <a:ext cx="2961939" cy="2493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g3a2a31982c5_0_1717"/>
            <p:cNvPicPr preferRelativeResize="0"/>
            <p:nvPr/>
          </p:nvPicPr>
          <p:blipFill rotWithShape="1">
            <a:blip r:embed="rId7">
              <a:alphaModFix/>
            </a:blip>
            <a:srcRect b="40019" l="0" r="0" t="0"/>
            <a:stretch/>
          </p:blipFill>
          <p:spPr>
            <a:xfrm flipH="1">
              <a:off x="4230240" y="3609188"/>
              <a:ext cx="3991560" cy="2313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8" name="Google Shape;1528;g3a2a31982c5_0_1717"/>
            <p:cNvPicPr preferRelativeResize="0"/>
            <p:nvPr/>
          </p:nvPicPr>
          <p:blipFill rotWithShape="1">
            <a:blip r:embed="rId3">
              <a:alphaModFix/>
            </a:blip>
            <a:srcRect b="22742" l="0" r="58249" t="22457"/>
            <a:stretch/>
          </p:blipFill>
          <p:spPr>
            <a:xfrm rot="9444274">
              <a:off x="2408942" y="3775220"/>
              <a:ext cx="2580660" cy="2124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9" name="Google Shape;1529;g3a2a31982c5_0_1717"/>
            <p:cNvSpPr/>
            <p:nvPr/>
          </p:nvSpPr>
          <p:spPr>
            <a:xfrm>
              <a:off x="2798481" y="4182631"/>
              <a:ext cx="1962900" cy="131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It nurtures public investment in and understanding of scientific processes and outputs</a:t>
              </a:r>
              <a:endParaRPr b="0" i="0" sz="1400" u="none" cap="none" strike="noStrike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3a2a31982c5_0_1738"/>
          <p:cNvSpPr txBox="1"/>
          <p:nvPr>
            <p:ph idx="1" type="body"/>
          </p:nvPr>
        </p:nvSpPr>
        <p:spPr>
          <a:xfrm>
            <a:off x="254000" y="1336853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7620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rPr lang="en-US" sz="2200">
                <a:solidFill>
                  <a:srgbClr val="000000"/>
                </a:solidFill>
              </a:rPr>
              <a:t>Check out </a:t>
            </a:r>
            <a:r>
              <a:rPr lang="en-US" sz="22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People’s Trial</a:t>
            </a:r>
            <a:r>
              <a:rPr lang="en-US" sz="2200">
                <a:solidFill>
                  <a:srgbClr val="000000"/>
                </a:solidFill>
              </a:rPr>
              <a:t> for an excellent example of citizen science and science communication in action</a:t>
            </a:r>
            <a:endParaRPr/>
          </a:p>
          <a:p>
            <a:pPr indent="0" lvl="0" marL="7620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000">
              <a:solidFill>
                <a:schemeClr val="accent6"/>
              </a:solidFill>
            </a:endParaRPr>
          </a:p>
          <a:p>
            <a:pPr indent="0" lvl="0" marL="76200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200">
                <a:solidFill>
                  <a:srgbClr val="000000"/>
                </a:solidFill>
              </a:rPr>
              <a:t>The public were involved in all stages of the project, from deciding what research question to examine, to deciding how the findings should be shared</a:t>
            </a:r>
            <a:endParaRPr/>
          </a:p>
        </p:txBody>
      </p:sp>
      <p:sp>
        <p:nvSpPr>
          <p:cNvPr id="1535" name="Google Shape;1535;g3a2a31982c5_0_1738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Case Study: The People’s Trial</a:t>
            </a:r>
            <a:endParaRPr sz="2400"/>
          </a:p>
        </p:txBody>
      </p:sp>
      <p:pic>
        <p:nvPicPr>
          <p:cNvPr descr="A picture containing text, orange, dark&#10;&#10;Description automatically generated" id="1536" name="Google Shape;1536;g3a2a31982c5_0_1738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53113" y="4172478"/>
            <a:ext cx="4627674" cy="87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3a2a31982c5_0_1744"/>
          <p:cNvSpPr txBox="1"/>
          <p:nvPr>
            <p:ph idx="1" type="body"/>
          </p:nvPr>
        </p:nvSpPr>
        <p:spPr>
          <a:xfrm>
            <a:off x="254000" y="1056501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0662" lvl="1" marL="585787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200">
                <a:solidFill>
                  <a:srgbClr val="000000"/>
                </a:solidFill>
              </a:rPr>
              <a:t>For example, the public were asked to come up with possible research questions </a:t>
            </a:r>
            <a:endParaRPr sz="2200">
              <a:solidFill>
                <a:srgbClr val="000000"/>
              </a:solidFill>
            </a:endParaRPr>
          </a:p>
          <a:p>
            <a:pPr indent="-298450" lvl="2" marL="137160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>
                <a:solidFill>
                  <a:srgbClr val="000000"/>
                </a:solidFill>
              </a:rPr>
              <a:t>They came up with 155 questions!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42" name="Google Shape;1542;g3a2a31982c5_0_1744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Case Study: The People’s Trial</a:t>
            </a:r>
            <a:endParaRPr b="1" sz="2400"/>
          </a:p>
        </p:txBody>
      </p:sp>
      <p:pic>
        <p:nvPicPr>
          <p:cNvPr descr="A picture containing text, orange, dark&#10;&#10;Description automatically generated" id="1543" name="Google Shape;1543;g3a2a31982c5_0_17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3995" y="5162595"/>
            <a:ext cx="4627674" cy="87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&#10;&#10;Description automatically generated with low confidence" id="1544" name="Google Shape;1544;g3a2a31982c5_0_17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09120" y="2483253"/>
            <a:ext cx="1517070" cy="179361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5" name="Google Shape;1545;g3a2a31982c5_0_1744"/>
          <p:cNvGrpSpPr/>
          <p:nvPr/>
        </p:nvGrpSpPr>
        <p:grpSpPr>
          <a:xfrm>
            <a:off x="2242279" y="2415746"/>
            <a:ext cx="4649342" cy="3003552"/>
            <a:chOff x="2875924" y="3330146"/>
            <a:chExt cx="4649342" cy="3003552"/>
          </a:xfrm>
        </p:grpSpPr>
        <p:pic>
          <p:nvPicPr>
            <p:cNvPr descr="A picture containing text, vector graphics&#10;&#10;Description automatically generated" id="1546" name="Google Shape;1546;g3a2a31982c5_0_17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80615" y="3330146"/>
              <a:ext cx="1644651" cy="30035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silhouette, vector graphics&#10;&#10;Description automatically generated" id="1547" name="Google Shape;1547;g3a2a31982c5_0_17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875924" y="3586847"/>
              <a:ext cx="1190939" cy="2490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A picture containing text&#10;&#10;Description automatically generated" id="1548" name="Google Shape;1548;g3a2a31982c5_0_17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059935" y="3492891"/>
              <a:ext cx="1827610" cy="259742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con&#10;&#10;Description automatically generated with low confidence" id="1549" name="Google Shape;1549;g3a2a31982c5_0_17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706" y="2877612"/>
            <a:ext cx="1517070" cy="1793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3" name="Shape 1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4" name="Google Shape;1554;g3a2a31982c5_0_1756"/>
          <p:cNvSpPr txBox="1"/>
          <p:nvPr>
            <p:ph idx="1" type="body"/>
          </p:nvPr>
        </p:nvSpPr>
        <p:spPr>
          <a:xfrm>
            <a:off x="254000" y="887796"/>
            <a:ext cx="82722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387" lvl="1" marL="671512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The public then voted on which one they should examine</a:t>
            </a:r>
            <a:endParaRPr sz="2200">
              <a:solidFill>
                <a:srgbClr val="000000"/>
              </a:solidFill>
            </a:endParaRPr>
          </a:p>
          <a:p>
            <a:pPr indent="-306387" lvl="1" marL="671512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The question they decided on was:</a:t>
            </a:r>
            <a:endParaRPr/>
          </a:p>
          <a:p>
            <a:pPr indent="0" lvl="1" marL="365125" rtl="0" algn="ctr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</a:pPr>
            <a:r>
              <a:rPr lang="en-US" sz="2200">
                <a:solidFill>
                  <a:srgbClr val="000000"/>
                </a:solidFill>
              </a:rPr>
              <a:t> ‘Does reading a book in bed make a difference to sleep in comparison to not reading a book in bed?’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55" name="Google Shape;1555;g3a2a31982c5_0_1756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Case Study: The People’s Trial</a:t>
            </a:r>
            <a:endParaRPr b="1" sz="2400"/>
          </a:p>
        </p:txBody>
      </p:sp>
      <p:pic>
        <p:nvPicPr>
          <p:cNvPr descr="A picture containing text, orange, dark&#10;&#10;Description automatically generated" id="1556" name="Google Shape;1556;g3a2a31982c5_0_175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8163" y="4562550"/>
            <a:ext cx="4627674" cy="876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&#10;&#10;Description automatically generated" id="1557" name="Google Shape;1557;g3a2a31982c5_0_17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90650" y="2946173"/>
            <a:ext cx="1752600" cy="154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g3a2a31982c5_0_1763"/>
          <p:cNvSpPr txBox="1"/>
          <p:nvPr>
            <p:ph idx="1" type="body"/>
          </p:nvPr>
        </p:nvSpPr>
        <p:spPr>
          <a:xfrm>
            <a:off x="254000" y="1209075"/>
            <a:ext cx="8326200" cy="8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400"/>
              <a:buChar char="•"/>
            </a:pPr>
            <a:r>
              <a:rPr lang="en-US" sz="2200">
                <a:solidFill>
                  <a:srgbClr val="000000"/>
                </a:solidFill>
              </a:rPr>
              <a:t>This </a:t>
            </a:r>
            <a:r>
              <a:rPr lang="en-US" sz="22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video</a:t>
            </a:r>
            <a:r>
              <a:rPr lang="en-US" sz="2200">
                <a:solidFill>
                  <a:srgbClr val="000000"/>
                </a:solidFill>
              </a:rPr>
              <a:t> was used to explain the what, why and how of deciding a research question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563" name="Google Shape;1563;g3a2a31982c5_0_1763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Case Study: The People’s Trial</a:t>
            </a:r>
            <a:endParaRPr b="1" sz="2400"/>
          </a:p>
        </p:txBody>
      </p:sp>
      <p:grpSp>
        <p:nvGrpSpPr>
          <p:cNvPr id="1564" name="Google Shape;1564;g3a2a31982c5_0_1763"/>
          <p:cNvGrpSpPr/>
          <p:nvPr/>
        </p:nvGrpSpPr>
        <p:grpSpPr>
          <a:xfrm>
            <a:off x="248960" y="4071708"/>
            <a:ext cx="8625900" cy="1890927"/>
            <a:chOff x="248960" y="4071708"/>
            <a:chExt cx="8625900" cy="1890927"/>
          </a:xfrm>
        </p:grpSpPr>
        <p:pic>
          <p:nvPicPr>
            <p:cNvPr descr="A picture containing text, orange, dark&#10;&#10;Description automatically generated" id="1565" name="Google Shape;1565;g3a2a31982c5_0_1763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48073" y="5086585"/>
              <a:ext cx="4627674" cy="876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6" name="Google Shape;1566;g3a2a31982c5_0_1763"/>
            <p:cNvSpPr/>
            <p:nvPr/>
          </p:nvSpPr>
          <p:spPr>
            <a:xfrm>
              <a:off x="248960" y="4071708"/>
              <a:ext cx="86259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2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Find out more about the people’s trial by visiting their website: </a:t>
              </a:r>
              <a:r>
                <a:rPr b="0" i="0" lang="en-US" sz="2200" u="sng" cap="none" strike="noStrike">
                  <a:solidFill>
                    <a:schemeClr val="accent6"/>
                  </a:solidFill>
                  <a:latin typeface="Roboto"/>
                  <a:ea typeface="Roboto"/>
                  <a:cs typeface="Roboto"/>
                  <a:sym typeface="Roboto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https://thepeoplestrial.ie/</a:t>
              </a:r>
              <a:endParaRPr b="0" i="0" sz="2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descr="Text, whiteboard&#10;&#10;Description automatically generated" id="1567" name="Google Shape;1567;g3a2a31982c5_0_1763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175000" y="2375350"/>
            <a:ext cx="2794000" cy="14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g3a2a31982c5_0_1772"/>
          <p:cNvSpPr txBox="1"/>
          <p:nvPr>
            <p:ph idx="1" type="body"/>
          </p:nvPr>
        </p:nvSpPr>
        <p:spPr>
          <a:xfrm>
            <a:off x="254000" y="1209071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Citizen science is a bit trickier to include in a student project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You can get involved in ongoing citizen science projects that you come across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Char char="•"/>
            </a:pPr>
            <a:r>
              <a:rPr lang="en-US" sz="2200">
                <a:solidFill>
                  <a:srgbClr val="000000"/>
                </a:solidFill>
              </a:rPr>
              <a:t>For instance, projects like the </a:t>
            </a:r>
            <a:r>
              <a:rPr lang="en-US" sz="22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All Ireland Ladybird Survey </a:t>
            </a:r>
            <a:r>
              <a:rPr lang="en-US" sz="2200">
                <a:solidFill>
                  <a:srgbClr val="000000"/>
                </a:solidFill>
              </a:rPr>
              <a:t>that involves the public in tracking Ireland’s native ladybird population using a smartphone app</a:t>
            </a:r>
            <a:endParaRPr sz="2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573" name="Google Shape;1573;g3a2a31982c5_0_1772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How do I do citizen science?</a:t>
            </a:r>
            <a:endParaRPr b="1" sz="2400"/>
          </a:p>
        </p:txBody>
      </p:sp>
      <p:pic>
        <p:nvPicPr>
          <p:cNvPr descr="A ladybug on a leaf&#10;&#10;Description automatically generated" id="1574" name="Google Shape;1574;g3a2a31982c5_0_1772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9685" l="16251" r="16426" t="9999"/>
          <a:stretch/>
        </p:blipFill>
        <p:spPr>
          <a:xfrm>
            <a:off x="3172938" y="4082143"/>
            <a:ext cx="2798122" cy="1877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3a2a31982c5_0_1778"/>
          <p:cNvSpPr txBox="1"/>
          <p:nvPr/>
        </p:nvSpPr>
        <p:spPr>
          <a:xfrm>
            <a:off x="254000" y="1490512"/>
            <a:ext cx="6255300" cy="48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Complete an activity on Canvas. 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There are 4 to choose from depending on what research stage you are currently at.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must complete at least one activity, but you can complete more if you like!</a:t>
            </a:r>
            <a:endParaRPr/>
          </a:p>
          <a:p>
            <a:pPr indent="-228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on a stage&#10;&#10;Description automatically generated with low confidence" id="1584" name="Google Shape;1584;g3a2a31982c5_0_17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9036"/>
            <a:ext cx="9144000" cy="5144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85" name="Google Shape;1585;g3a2a31982c5_0_17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4" name="Google Shape;594;gd7c5b07514_1_36"/>
          <p:cNvGrpSpPr/>
          <p:nvPr/>
        </p:nvGrpSpPr>
        <p:grpSpPr>
          <a:xfrm>
            <a:off x="254000" y="225117"/>
            <a:ext cx="8481300" cy="3821584"/>
            <a:chOff x="254000" y="225117"/>
            <a:chExt cx="8481300" cy="3821584"/>
          </a:xfrm>
        </p:grpSpPr>
        <p:sp>
          <p:nvSpPr>
            <p:cNvPr id="595" name="Google Shape;595;gd7c5b07514_1_36"/>
            <p:cNvSpPr/>
            <p:nvPr/>
          </p:nvSpPr>
          <p:spPr>
            <a:xfrm>
              <a:off x="254000" y="1000596"/>
              <a:ext cx="84813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6" name="Google Shape;596;gd7c5b07514_1_36"/>
            <p:cNvPicPr preferRelativeResize="0"/>
            <p:nvPr/>
          </p:nvPicPr>
          <p:blipFill rotWithShape="1">
            <a:blip r:embed="rId3">
              <a:alphaModFix/>
            </a:blip>
            <a:srcRect b="22733" l="1148" r="58249" t="22468"/>
            <a:stretch/>
          </p:blipFill>
          <p:spPr>
            <a:xfrm flipH="1" rot="2365810">
              <a:off x="1626494" y="850499"/>
              <a:ext cx="2890532" cy="2570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gd7c5b07514_1_36"/>
            <p:cNvSpPr txBox="1"/>
            <p:nvPr/>
          </p:nvSpPr>
          <p:spPr>
            <a:xfrm>
              <a:off x="2064400" y="1372895"/>
              <a:ext cx="2248343" cy="15260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It is also a big problem because it can influence which questions researchers choose to ask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598" name="Google Shape;598;gd7c5b07514_1_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>
              <a:off x="267185" y="918973"/>
              <a:ext cx="1705371" cy="26707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" name="Google Shape;599;gd7c5b07514_1_36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rPr b="1" lang="en-US" sz="2400"/>
              <a:t>What are some of the challenges of traditional knowledge dissemination?</a:t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</a:pPr>
            <a:r>
              <a:t/>
            </a:r>
            <a:endParaRPr/>
          </a:p>
        </p:txBody>
      </p:sp>
      <p:grpSp>
        <p:nvGrpSpPr>
          <p:cNvPr id="600" name="Google Shape;600;gd7c5b07514_1_36"/>
          <p:cNvGrpSpPr/>
          <p:nvPr/>
        </p:nvGrpSpPr>
        <p:grpSpPr>
          <a:xfrm>
            <a:off x="4490483" y="683744"/>
            <a:ext cx="4298664" cy="3267567"/>
            <a:chOff x="4490483" y="683744"/>
            <a:chExt cx="4298664" cy="3267567"/>
          </a:xfrm>
        </p:grpSpPr>
        <p:pic>
          <p:nvPicPr>
            <p:cNvPr id="601" name="Google Shape;601;gd7c5b07514_1_36"/>
            <p:cNvPicPr preferRelativeResize="0"/>
            <p:nvPr/>
          </p:nvPicPr>
          <p:blipFill rotWithShape="1">
            <a:blip r:embed="rId3">
              <a:alphaModFix/>
            </a:blip>
            <a:srcRect b="22123" l="0" r="58249" t="23072"/>
            <a:stretch/>
          </p:blipFill>
          <p:spPr>
            <a:xfrm flipH="1" rot="-9759592">
              <a:off x="4780682" y="1101728"/>
              <a:ext cx="3175637" cy="243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2" name="Google Shape;602;gd7c5b07514_1_36"/>
            <p:cNvSpPr txBox="1"/>
            <p:nvPr/>
          </p:nvSpPr>
          <p:spPr>
            <a:xfrm>
              <a:off x="4920889" y="1489015"/>
              <a:ext cx="2476013" cy="2339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So, research becomes</a:t>
              </a:r>
              <a:b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 focused on what researchers can get published, rather than on  what we </a:t>
              </a:r>
              <a:r>
                <a:rPr b="0" i="1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should 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be examining</a:t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1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603" name="Google Shape;603;gd7c5b07514_1_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6764094" y="1007032"/>
              <a:ext cx="2025053" cy="266854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gd7c5b07514_1_36"/>
          <p:cNvGrpSpPr/>
          <p:nvPr/>
        </p:nvGrpSpPr>
        <p:grpSpPr>
          <a:xfrm>
            <a:off x="-620574" y="3295500"/>
            <a:ext cx="9355874" cy="2966740"/>
            <a:chOff x="-620574" y="3295500"/>
            <a:chExt cx="9355874" cy="2966740"/>
          </a:xfrm>
        </p:grpSpPr>
        <p:sp>
          <p:nvSpPr>
            <p:cNvPr id="605" name="Google Shape;605;gd7c5b07514_1_36"/>
            <p:cNvSpPr/>
            <p:nvPr/>
          </p:nvSpPr>
          <p:spPr>
            <a:xfrm>
              <a:off x="254000" y="3527832"/>
              <a:ext cx="8481300" cy="2451600"/>
            </a:xfrm>
            <a:prstGeom prst="rect">
              <a:avLst/>
            </a:prstGeom>
            <a:solidFill>
              <a:srgbClr val="F2C9F0"/>
            </a:solidFill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6" name="Google Shape;606;gd7c5b07514_1_36"/>
            <p:cNvPicPr preferRelativeResize="0"/>
            <p:nvPr/>
          </p:nvPicPr>
          <p:blipFill rotWithShape="1">
            <a:blip r:embed="rId6">
              <a:alphaModFix/>
            </a:blip>
            <a:srcRect b="34764" l="0" r="0" t="0"/>
            <a:stretch/>
          </p:blipFill>
          <p:spPr>
            <a:xfrm>
              <a:off x="-620574" y="3429000"/>
              <a:ext cx="3351458" cy="2510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gd7c5b07514_1_3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6175700" y="3295500"/>
              <a:ext cx="2311950" cy="26685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gd7c5b07514_1_36"/>
            <p:cNvPicPr preferRelativeResize="0"/>
            <p:nvPr/>
          </p:nvPicPr>
          <p:blipFill rotWithShape="1">
            <a:blip r:embed="rId3">
              <a:alphaModFix/>
            </a:blip>
            <a:srcRect b="22123" l="0" r="58249" t="23072"/>
            <a:stretch/>
          </p:blipFill>
          <p:spPr>
            <a:xfrm rot="10228779">
              <a:off x="1682360" y="3584763"/>
              <a:ext cx="3175637" cy="243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9" name="Google Shape;609;gd7c5b07514_1_36"/>
            <p:cNvSpPr txBox="1"/>
            <p:nvPr/>
          </p:nvSpPr>
          <p:spPr>
            <a:xfrm>
              <a:off x="1855120" y="4166122"/>
              <a:ext cx="2890010" cy="15618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can also incentivise </a:t>
              </a:r>
              <a:b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researchers to engage in questionable research or </a:t>
              </a:r>
              <a:b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reporting practices to produce novel, exciting and/or</a:t>
              </a:r>
              <a:b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0" i="0" lang="en-US" sz="14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‘significant’ results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9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" id="1590" name="Google Shape;1590;g3a2a31982c5_0_2267"/>
          <p:cNvPicPr preferRelativeResize="0"/>
          <p:nvPr/>
        </p:nvPicPr>
        <p:blipFill rotWithShape="1">
          <a:blip r:embed="rId3">
            <a:alphaModFix/>
          </a:blip>
          <a:srcRect b="11535" l="33074" r="0" t="0"/>
          <a:stretch/>
        </p:blipFill>
        <p:spPr>
          <a:xfrm>
            <a:off x="2150534" y="0"/>
            <a:ext cx="6993469" cy="6933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591" name="Google Shape;1591;g3a2a31982c5_0_22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g3a2a31982c5_0_2267"/>
          <p:cNvSpPr txBox="1"/>
          <p:nvPr/>
        </p:nvSpPr>
        <p:spPr>
          <a:xfrm>
            <a:off x="364243" y="1660140"/>
            <a:ext cx="36972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244"/>
              </a:buClr>
              <a:buSzPts val="6000"/>
              <a:buFont typeface="Calibri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Principles &amp; Practices </a:t>
            </a:r>
            <a:br>
              <a:rPr b="1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2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 Open Research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3" name="Google Shape;1593;g3a2a31982c5_0_2267"/>
          <p:cNvSpPr txBox="1"/>
          <p:nvPr/>
        </p:nvSpPr>
        <p:spPr>
          <a:xfrm>
            <a:off x="364243" y="2450863"/>
            <a:ext cx="44652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52244"/>
              </a:buClr>
              <a:buSzPts val="6000"/>
              <a:buFont typeface="Calibri"/>
              <a:buNone/>
            </a:pPr>
            <a:r>
              <a:rPr b="0" i="0" lang="en-US" sz="21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online module for undergraduate and  Masters students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g3a2a31982c5_0_2274"/>
          <p:cNvSpPr txBox="1"/>
          <p:nvPr>
            <p:ph idx="1" type="body"/>
          </p:nvPr>
        </p:nvSpPr>
        <p:spPr>
          <a:xfrm>
            <a:off x="254000" y="1209050"/>
            <a:ext cx="8489700" cy="5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525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800"/>
              <a:buNone/>
            </a:pPr>
            <a:br>
              <a:rPr b="1" lang="en-US"/>
            </a:b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</a:pPr>
            <a:r>
              <a:t/>
            </a:r>
            <a:endParaRPr b="1" sz="1800"/>
          </a:p>
        </p:txBody>
      </p:sp>
      <p:sp>
        <p:nvSpPr>
          <p:cNvPr id="1599" name="Google Shape;1599;g3a2a31982c5_0_2274"/>
          <p:cNvSpPr txBox="1"/>
          <p:nvPr/>
        </p:nvSpPr>
        <p:spPr>
          <a:xfrm>
            <a:off x="322100" y="2379465"/>
            <a:ext cx="84897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52244"/>
              </a:buClr>
              <a:buSzPct val="5625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Additional Resources</a:t>
            </a:r>
            <a:endParaRPr b="0" i="0" sz="2800" u="none" cap="none" strike="noStrike">
              <a:solidFill>
                <a:srgbClr val="25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244"/>
              </a:buClr>
              <a:buSzPct val="64285"/>
              <a:buFont typeface="Arial"/>
              <a:buNone/>
            </a:pPr>
            <a:r>
              <a:t/>
            </a:r>
            <a:endParaRPr b="0" i="0" sz="2800" u="sng" cap="none" strike="noStrike">
              <a:solidFill>
                <a:srgbClr val="FFC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2244"/>
              </a:buClr>
              <a:buSzPct val="45000"/>
              <a:buFont typeface="Arial"/>
              <a:buNone/>
            </a:pPr>
            <a:r>
              <a:t/>
            </a:r>
            <a:endParaRPr b="1" i="0" sz="4000" u="none" cap="none" strike="noStrike">
              <a:solidFill>
                <a:srgbClr val="25224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52244"/>
              </a:buClr>
              <a:buSzPct val="64285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25224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g3a2a31982c5_0_2279"/>
          <p:cNvSpPr txBox="1"/>
          <p:nvPr>
            <p:ph idx="1" type="body"/>
          </p:nvPr>
        </p:nvSpPr>
        <p:spPr>
          <a:xfrm>
            <a:off x="254000" y="1056501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How to make knowledge dissemination more open?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000">
                <a:solidFill>
                  <a:srgbClr val="000000"/>
                </a:solidFill>
              </a:rPr>
              <a:t>Read this preprint called </a:t>
            </a:r>
            <a:r>
              <a:rPr lang="en-US" sz="20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Scientific Utopia: I. Opening Scientific Communication</a:t>
            </a:r>
            <a:r>
              <a:rPr lang="en-US" sz="2000">
                <a:solidFill>
                  <a:srgbClr val="000000"/>
                </a:solidFill>
              </a:rPr>
              <a:t>. The title says ‘science’, but it is relevant across disciplines and some sections expand on what we covered here.</a:t>
            </a:r>
            <a:br>
              <a:rPr b="1" i="1" lang="en-US" sz="2400">
                <a:solidFill>
                  <a:schemeClr val="accent6"/>
                </a:solidFill>
              </a:rPr>
            </a:br>
            <a:endParaRPr b="1" sz="2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The benefits of sharing research openly? 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000">
                <a:solidFill>
                  <a:srgbClr val="000000"/>
                </a:solidFill>
              </a:rPr>
              <a:t>Read this report on </a:t>
            </a:r>
            <a:r>
              <a:rPr lang="en-US" sz="20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‘How Open Science Helps Researchers Succeed’</a:t>
            </a:r>
            <a:r>
              <a:rPr lang="en-US" sz="2000" u="sng">
                <a:solidFill>
                  <a:schemeClr val="hlink"/>
                </a:solidFill>
              </a:rPr>
              <a:t>. </a:t>
            </a:r>
            <a:r>
              <a:rPr lang="en-US" sz="2000">
                <a:solidFill>
                  <a:srgbClr val="000000"/>
                </a:solidFill>
              </a:rPr>
              <a:t>Again, this is relevant across disciplines, not just science.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</a:pPr>
            <a:r>
              <a:t/>
            </a:r>
            <a:endParaRPr b="1" sz="200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Inclusivity in open research?</a:t>
            </a:r>
            <a:endParaRPr/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000">
                <a:solidFill>
                  <a:srgbClr val="000000"/>
                </a:solidFill>
              </a:rPr>
              <a:t>Take a look a this openly available presentation on why: </a:t>
            </a:r>
            <a:r>
              <a:rPr lang="en-US" sz="2000" u="sng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good open science must be inclusive </a:t>
            </a:r>
            <a:endParaRPr sz="20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2000">
              <a:solidFill>
                <a:schemeClr val="accent6"/>
              </a:solidFill>
              <a:highlight>
                <a:srgbClr val="FFFF00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05" name="Google Shape;1605;g3a2a31982c5_0_2279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000000"/>
                </a:solidFill>
              </a:rPr>
              <a:t>Want to know more about. . . </a:t>
            </a:r>
            <a:endParaRPr sz="2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g3a2a31982c5_0_2284"/>
          <p:cNvSpPr txBox="1"/>
          <p:nvPr>
            <p:ph idx="1" type="body"/>
          </p:nvPr>
        </p:nvSpPr>
        <p:spPr>
          <a:xfrm>
            <a:off x="254000" y="1209071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The benefits of pre-prints for early career researchers?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000">
                <a:solidFill>
                  <a:srgbClr val="000000"/>
                </a:solidFill>
              </a:rPr>
              <a:t>Read this paper on the benefits of pre-prints for early career researchers: </a:t>
            </a:r>
            <a:r>
              <a:rPr lang="en-US" sz="20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On the value of preprints: An early career researcher perspective</a:t>
            </a:r>
            <a:r>
              <a:rPr lang="en-US" sz="2000">
                <a:solidFill>
                  <a:srgbClr val="000000"/>
                </a:solidFill>
              </a:rPr>
              <a:t>. </a:t>
            </a:r>
            <a:br>
              <a:rPr lang="en-US" u="sng">
                <a:solidFill>
                  <a:schemeClr val="accent6"/>
                </a:solidFill>
              </a:rPr>
            </a:br>
            <a:endParaRPr u="sng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What journals support open access?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000">
                <a:solidFill>
                  <a:srgbClr val="000000"/>
                </a:solidFill>
              </a:rPr>
              <a:t>You can check out the </a:t>
            </a:r>
            <a:r>
              <a:rPr lang="en-US" sz="20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Directory of Open Access Journals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which is a free online directory of open access journals</a:t>
            </a:r>
            <a:endParaRPr/>
          </a:p>
          <a:p>
            <a:pPr indent="-3810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000">
                <a:solidFill>
                  <a:srgbClr val="000000"/>
                </a:solidFill>
              </a:rPr>
              <a:t>You can also look at</a:t>
            </a:r>
            <a:r>
              <a:rPr lang="en-US" sz="2000">
                <a:solidFill>
                  <a:schemeClr val="accent6"/>
                </a:solidFill>
              </a:rPr>
              <a:t> </a:t>
            </a:r>
            <a:r>
              <a:rPr lang="en-US" sz="2000" u="sng">
                <a:solidFill>
                  <a:schemeClr val="accent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Sherpa Romeo</a:t>
            </a:r>
            <a:r>
              <a:rPr lang="en-US" sz="2000" u="sng">
                <a:solidFill>
                  <a:schemeClr val="accent6"/>
                </a:solidFill>
              </a:rPr>
              <a:t> </a:t>
            </a:r>
            <a:r>
              <a:rPr lang="en-US" sz="2000">
                <a:solidFill>
                  <a:srgbClr val="000000"/>
                </a:solidFill>
              </a:rPr>
              <a:t>which is an online resource containing information on publisher open access policies</a:t>
            </a:r>
            <a:endParaRPr b="1" sz="2000">
              <a:solidFill>
                <a:srgbClr val="000000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</a:pPr>
            <a:r>
              <a:t/>
            </a:r>
            <a:endParaRPr b="1" sz="2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11" name="Google Shape;1611;g3a2a31982c5_0_2284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Want to know more about. . . </a:t>
            </a:r>
            <a:endParaRPr sz="24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3a2a31982c5_0_2289"/>
          <p:cNvSpPr txBox="1"/>
          <p:nvPr>
            <p:ph idx="1" type="body"/>
          </p:nvPr>
        </p:nvSpPr>
        <p:spPr>
          <a:xfrm>
            <a:off x="254000" y="1209071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How to visually present your research?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000">
                <a:solidFill>
                  <a:srgbClr val="000000"/>
                </a:solidFill>
              </a:rPr>
              <a:t>This paper on </a:t>
            </a:r>
            <a:r>
              <a:rPr lang="en-US" sz="2000" u="sng">
                <a:solidFill>
                  <a:schemeClr val="accent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 simple tips for drawing scientific comics</a:t>
            </a:r>
            <a:r>
              <a:rPr lang="en-US" sz="2000">
                <a:solidFill>
                  <a:srgbClr val="000000"/>
                </a:solidFill>
              </a:rPr>
              <a:t> gives a great step by step guide (with pictures) for how to draw your research in comic form. Again this is applicable across disciplines, and is a lot of fun!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</a:pPr>
            <a:r>
              <a:t/>
            </a:r>
            <a:endParaRPr sz="2000" u="sng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sz="2000">
                <a:solidFill>
                  <a:srgbClr val="000000"/>
                </a:solidFill>
              </a:rPr>
              <a:t>Or take a look at </a:t>
            </a:r>
            <a:r>
              <a:rPr lang="en-US" sz="2000" u="sng">
                <a:solidFill>
                  <a:schemeClr val="accent6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Pásalo Project: Dissemination of knowledge via the arts</a:t>
            </a:r>
            <a:r>
              <a:rPr lang="en-US" sz="2000">
                <a:solidFill>
                  <a:srgbClr val="000000"/>
                </a:solidFill>
              </a:rPr>
              <a:t>, which is an organisation of professionals from different disciplines who have come together to disseminate information through the arts. </a:t>
            </a:r>
            <a:br>
              <a:rPr lang="en-US" u="sng">
                <a:solidFill>
                  <a:schemeClr val="accent6"/>
                </a:solidFill>
              </a:rPr>
            </a:br>
            <a:endParaRPr b="1" sz="2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17" name="Google Shape;1617;g3a2a31982c5_0_2289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Want to know more about. . . </a:t>
            </a:r>
            <a:endParaRPr sz="24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3a2a31982c5_0_2294"/>
          <p:cNvSpPr txBox="1"/>
          <p:nvPr>
            <p:ph idx="1" type="body"/>
          </p:nvPr>
        </p:nvSpPr>
        <p:spPr>
          <a:xfrm>
            <a:off x="254000" y="1209071"/>
            <a:ext cx="8625900" cy="6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sz="2400">
                <a:solidFill>
                  <a:srgbClr val="000000"/>
                </a:solidFill>
              </a:rPr>
            </a:b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400">
                <a:solidFill>
                  <a:srgbClr val="000000"/>
                </a:solidFill>
              </a:rPr>
              <a:t>Inclusivity in open research?</a:t>
            </a:r>
            <a:endParaRPr b="1" sz="24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•"/>
            </a:pPr>
            <a:r>
              <a:rPr lang="en-US" u="sng">
                <a:solidFill>
                  <a:srgbClr val="91278E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good open science must be inclusive</a:t>
            </a:r>
            <a:r>
              <a:rPr i="1" lang="en-US">
                <a:solidFill>
                  <a:srgbClr val="91278E"/>
                </a:solidFill>
              </a:rPr>
              <a:t> </a:t>
            </a:r>
            <a:endParaRPr b="1">
              <a:solidFill>
                <a:srgbClr val="91278E"/>
              </a:solidFill>
            </a:endParaRPr>
          </a:p>
          <a:p>
            <a:pPr indent="0" lvl="1" marL="14287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br>
              <a:rPr lang="en-US" u="sng">
                <a:solidFill>
                  <a:schemeClr val="accent6"/>
                </a:solidFill>
              </a:rPr>
            </a:br>
            <a:endParaRPr b="1" sz="2400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623" name="Google Shape;1623;g3a2a31982c5_0_2294"/>
          <p:cNvSpPr txBox="1"/>
          <p:nvPr>
            <p:ph type="title"/>
          </p:nvPr>
        </p:nvSpPr>
        <p:spPr>
          <a:xfrm>
            <a:off x="254000" y="254001"/>
            <a:ext cx="86259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2000">
                <a:solidFill>
                  <a:srgbClr val="000000"/>
                </a:solidFill>
              </a:rPr>
              <a:t>Want to know more about. . . </a:t>
            </a:r>
            <a:endParaRPr sz="2000"/>
          </a:p>
        </p:txBody>
      </p:sp>
      <p:sp>
        <p:nvSpPr>
          <p:cNvPr id="1624" name="Google Shape;1624;g3a2a31982c5_0_2294"/>
          <p:cNvSpPr txBox="1"/>
          <p:nvPr/>
        </p:nvSpPr>
        <p:spPr>
          <a:xfrm>
            <a:off x="2286000" y="3517779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PaPOR TRaIL </a:t>
            </a:r>
            <a:endParaRPr/>
          </a:p>
        </p:txBody>
      </p:sp>
      <p:sp>
        <p:nvSpPr>
          <p:cNvPr id="1625" name="Google Shape;1625;g3a2a31982c5_0_2294"/>
          <p:cNvSpPr txBox="1"/>
          <p:nvPr/>
        </p:nvSpPr>
        <p:spPr>
          <a:xfrm>
            <a:off x="2286000" y="3517779"/>
            <a:ext cx="457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PaPOR TRaIL 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on a stage&#10;&#10;Description automatically generated with low confidence" id="1630" name="Google Shape;1630;g3a2a31982c5_0_2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9036"/>
            <a:ext cx="9144000" cy="5144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631" name="Google Shape;1631;g3a2a31982c5_0_23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on a stage&#10;&#10;Description automatically generated with low confidence" id="614" name="Google Shape;61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789036"/>
            <a:ext cx="9144000" cy="51440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615" name="Google Shape;61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1278" y="32835"/>
            <a:ext cx="2905357" cy="138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PAPOR TRAIL">
      <a:dk1>
        <a:srgbClr val="252244"/>
      </a:dk1>
      <a:lt1>
        <a:srgbClr val="FFFFFF"/>
      </a:lt1>
      <a:dk2>
        <a:srgbClr val="44546A"/>
      </a:dk2>
      <a:lt2>
        <a:srgbClr val="E7E6E6"/>
      </a:lt2>
      <a:accent1>
        <a:srgbClr val="17B1E7"/>
      </a:accent1>
      <a:accent2>
        <a:srgbClr val="47B27C"/>
      </a:accent2>
      <a:accent3>
        <a:srgbClr val="F6663F"/>
      </a:accent3>
      <a:accent4>
        <a:srgbClr val="FFC000"/>
      </a:accent4>
      <a:accent5>
        <a:srgbClr val="FA7FB1"/>
      </a:accent5>
      <a:accent6>
        <a:srgbClr val="91278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PAPOR TRAIL">
      <a:dk1>
        <a:srgbClr val="252244"/>
      </a:dk1>
      <a:lt1>
        <a:srgbClr val="FFFFFF"/>
      </a:lt1>
      <a:dk2>
        <a:srgbClr val="44546A"/>
      </a:dk2>
      <a:lt2>
        <a:srgbClr val="E7E6E6"/>
      </a:lt2>
      <a:accent1>
        <a:srgbClr val="17B1E7"/>
      </a:accent1>
      <a:accent2>
        <a:srgbClr val="47B27C"/>
      </a:accent2>
      <a:accent3>
        <a:srgbClr val="F6663F"/>
      </a:accent3>
      <a:accent4>
        <a:srgbClr val="FFC000"/>
      </a:accent4>
      <a:accent5>
        <a:srgbClr val="FA7FB1"/>
      </a:accent5>
      <a:accent6>
        <a:srgbClr val="91278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7_Office Theme">
  <a:themeElements>
    <a:clrScheme name="PAPOR TRAIL">
      <a:dk1>
        <a:srgbClr val="252244"/>
      </a:dk1>
      <a:lt1>
        <a:srgbClr val="FFFFFF"/>
      </a:lt1>
      <a:dk2>
        <a:srgbClr val="44546A"/>
      </a:dk2>
      <a:lt2>
        <a:srgbClr val="E7E6E6"/>
      </a:lt2>
      <a:accent1>
        <a:srgbClr val="17B1E7"/>
      </a:accent1>
      <a:accent2>
        <a:srgbClr val="47B27C"/>
      </a:accent2>
      <a:accent3>
        <a:srgbClr val="F6663F"/>
      </a:accent3>
      <a:accent4>
        <a:srgbClr val="FFC000"/>
      </a:accent4>
      <a:accent5>
        <a:srgbClr val="FA7FB1"/>
      </a:accent5>
      <a:accent6>
        <a:srgbClr val="91278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6_Office Theme">
  <a:themeElements>
    <a:clrScheme name="PAPOR TRAIL">
      <a:dk1>
        <a:srgbClr val="252244"/>
      </a:dk1>
      <a:lt1>
        <a:srgbClr val="FFFFFF"/>
      </a:lt1>
      <a:dk2>
        <a:srgbClr val="44546A"/>
      </a:dk2>
      <a:lt2>
        <a:srgbClr val="E7E6E6"/>
      </a:lt2>
      <a:accent1>
        <a:srgbClr val="17B1E7"/>
      </a:accent1>
      <a:accent2>
        <a:srgbClr val="47B27C"/>
      </a:accent2>
      <a:accent3>
        <a:srgbClr val="F6663F"/>
      </a:accent3>
      <a:accent4>
        <a:srgbClr val="FFC000"/>
      </a:accent4>
      <a:accent5>
        <a:srgbClr val="FA7FB1"/>
      </a:accent5>
      <a:accent6>
        <a:srgbClr val="91278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PAPOR TRAIL">
      <a:dk1>
        <a:srgbClr val="252244"/>
      </a:dk1>
      <a:lt1>
        <a:srgbClr val="FFFFFF"/>
      </a:lt1>
      <a:dk2>
        <a:srgbClr val="44546A"/>
      </a:dk2>
      <a:lt2>
        <a:srgbClr val="E7E6E6"/>
      </a:lt2>
      <a:accent1>
        <a:srgbClr val="17B1E7"/>
      </a:accent1>
      <a:accent2>
        <a:srgbClr val="47B27C"/>
      </a:accent2>
      <a:accent3>
        <a:srgbClr val="F6663F"/>
      </a:accent3>
      <a:accent4>
        <a:srgbClr val="FFC000"/>
      </a:accent4>
      <a:accent5>
        <a:srgbClr val="FA7FB1"/>
      </a:accent5>
      <a:accent6>
        <a:srgbClr val="91278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2_Office Theme">
  <a:themeElements>
    <a:clrScheme name="PAPOR TRAIL">
      <a:dk1>
        <a:srgbClr val="252244"/>
      </a:dk1>
      <a:lt1>
        <a:srgbClr val="FFFFFF"/>
      </a:lt1>
      <a:dk2>
        <a:srgbClr val="44546A"/>
      </a:dk2>
      <a:lt2>
        <a:srgbClr val="E7E6E6"/>
      </a:lt2>
      <a:accent1>
        <a:srgbClr val="17B1E7"/>
      </a:accent1>
      <a:accent2>
        <a:srgbClr val="47B27C"/>
      </a:accent2>
      <a:accent3>
        <a:srgbClr val="F6663F"/>
      </a:accent3>
      <a:accent4>
        <a:srgbClr val="FFC000"/>
      </a:accent4>
      <a:accent5>
        <a:srgbClr val="FA7FB1"/>
      </a:accent5>
      <a:accent6>
        <a:srgbClr val="91278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2021-09-06T18:52:45Z</dcterms:created>
  <dc:creator>Matvienko-Sikar, Karen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0x010100AA7A9ED9D3E8CD4BAE96912ACCE469BD</vt:lpwstr>
  </property>
</Properties>
</file>